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87238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50" autoAdjust="0"/>
    <p:restoredTop sz="94660"/>
  </p:normalViewPr>
  <p:slideViewPr>
    <p:cSldViewPr>
      <p:cViewPr varScale="1">
        <p:scale>
          <a:sx n="111" d="100"/>
          <a:sy n="111" d="100"/>
        </p:scale>
        <p:origin x="-948" y="-78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68C9E-3462-4530-B9A9-578AF793F7D9}" type="datetimeFigureOut">
              <a:rPr lang="en-GB" smtClean="0"/>
              <a:t>30/07/2014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B4F9-F56B-4B1F-A7F6-68D0E6BD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64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32" y="6495778"/>
            <a:ext cx="3734309" cy="22649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1440000"/>
            <a:ext cx="11035688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899883" y="3600000"/>
            <a:ext cx="11035688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1727200"/>
            <a:ext cx="10795000" cy="4392800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9618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4406901"/>
            <a:ext cx="1035915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708" y="2906713"/>
            <a:ext cx="1035915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9431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3" y="1440000"/>
            <a:ext cx="1115597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009" y="1440000"/>
            <a:ext cx="5559776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68602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2796214"/>
            <a:ext cx="11035688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790" y="2540002"/>
            <a:ext cx="9275000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8105" y="4515556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041" y="4524560"/>
            <a:ext cx="4710378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11" y="336000"/>
            <a:ext cx="11158547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13" y="1440000"/>
            <a:ext cx="11155973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26" y="6559369"/>
            <a:ext cx="130287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344" y="6313932"/>
            <a:ext cx="1164431" cy="3636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infocenter.arm.com/help/topic/com.arm.doc.dui0662b/DUI0662B_cortex_m0p_r0p1_dgug.pdf" TargetMode="External"/><Relationship Id="rId2" Type="http://schemas.openxmlformats.org/officeDocument/2006/relationships/hyperlink" Target="http://infocenter.arm.com/help/topic/com.arm.doc.ddi0484c/DDI0484C_cortex_m0p_r0p1_trm.pdf" TargetMode="Externa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://www.arm.com/products/processors/cortex-m/cortex-m0plus.php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899883" y="1440000"/>
            <a:ext cx="10593617" cy="1920000"/>
          </a:xfrm>
        </p:spPr>
        <p:txBody>
          <a:bodyPr/>
          <a:lstStyle/>
          <a:p>
            <a:pPr eaLnBrk="1" hangingPunct="1"/>
            <a:r>
              <a:rPr lang="en-GB" sz="3600" dirty="0" smtClean="0"/>
              <a:t>The ARM Cortex-M0+ Processor Architecture</a:t>
            </a:r>
            <a:br>
              <a:rPr lang="en-GB" sz="3600" dirty="0" smtClean="0"/>
            </a:br>
            <a:r>
              <a:rPr lang="en-GB" sz="3600" dirty="0" smtClean="0"/>
              <a:t>Part-1</a:t>
            </a:r>
          </a:p>
        </p:txBody>
      </p:sp>
    </p:spTree>
    <p:extLst>
      <p:ext uri="{BB962C8B-B14F-4D97-AF65-F5344CB8AC3E}">
        <p14:creationId xmlns:p14="http://schemas.microsoft.com/office/powerpoint/2010/main" val="52720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>
                <a:latin typeface="+mn-lt"/>
              </a:rPr>
              <a:t>ARM </a:t>
            </a:r>
            <a:r>
              <a:rPr lang="en-GB" cap="none" dirty="0" smtClean="0">
                <a:latin typeface="+mn-lt"/>
              </a:rPr>
              <a:t>Cortex-M0+ Processor</a:t>
            </a:r>
            <a:br>
              <a:rPr lang="en-GB" cap="none" dirty="0" smtClean="0">
                <a:latin typeface="+mn-lt"/>
              </a:rPr>
            </a:br>
            <a:r>
              <a:rPr lang="en-GB" cap="none" dirty="0" smtClean="0">
                <a:latin typeface="+mn-lt"/>
              </a:rPr>
              <a:t>Overview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0647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Processor Overview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609600" y="1440000"/>
            <a:ext cx="10985500" cy="4680000"/>
          </a:xfrm>
        </p:spPr>
        <p:txBody>
          <a:bodyPr/>
          <a:lstStyle/>
          <a:p>
            <a:r>
              <a:rPr lang="en-GB" sz="1800" dirty="0" smtClean="0"/>
              <a:t>Cortex-M0+ Processor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Entry-level 32-bit ARM Cortex processor designed for a broad range of embedded applications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An optimized superset of the Cortex-M0</a:t>
            </a:r>
            <a:endParaRPr lang="en-GB" sz="1600" dirty="0"/>
          </a:p>
          <a:p>
            <a:r>
              <a:rPr lang="en-GB" sz="1800" dirty="0" smtClean="0"/>
              <a:t>High Performance Efficiency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11.21 µW/MHz dynamic power requirement</a:t>
            </a:r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1800" dirty="0" smtClean="0"/>
              <a:t>Low Power Consumption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Longer battery life – especially critical in mobile products</a:t>
            </a:r>
            <a:endParaRPr lang="en-GB" sz="1600" dirty="0"/>
          </a:p>
          <a:p>
            <a:r>
              <a:rPr lang="en-GB" sz="1800" dirty="0" smtClean="0"/>
              <a:t>Enhanced Determinism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The critical tasks and interrupt routines can be served quickly in a known number of cycles</a:t>
            </a:r>
          </a:p>
          <a:p>
            <a:r>
              <a:rPr lang="en-GB" sz="1800" dirty="0" smtClean="0"/>
              <a:t>Lower Cost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Reduced 32-bit-based system cost, close to those legacy 8-bit and 16-bit devices (e.g. can be priced at less than $1)</a:t>
            </a:r>
          </a:p>
          <a:p>
            <a:pPr lvl="1"/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288644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</a:t>
            </a:r>
            <a:r>
              <a:rPr lang="en-GB" dirty="0"/>
              <a:t>Processor Features</a:t>
            </a:r>
            <a:endParaRPr lang="en-GB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09600" y="1409700"/>
            <a:ext cx="10972800" cy="4737100"/>
          </a:xfrm>
        </p:spPr>
        <p:txBody>
          <a:bodyPr/>
          <a:lstStyle/>
          <a:p>
            <a:r>
              <a:rPr lang="en-GB" sz="1800" dirty="0" smtClean="0"/>
              <a:t>32-bit Reduced Instruction Set Computing (RISC) processor</a:t>
            </a:r>
          </a:p>
          <a:p>
            <a:r>
              <a:rPr lang="en-GB" sz="1800" dirty="0" smtClean="0"/>
              <a:t>Von Neumann architecture</a:t>
            </a:r>
            <a:endParaRPr lang="en-GB" sz="1600" dirty="0" smtClean="0"/>
          </a:p>
          <a:p>
            <a:r>
              <a:rPr lang="en-GB" sz="1800" dirty="0"/>
              <a:t>Instruction set</a:t>
            </a:r>
          </a:p>
          <a:p>
            <a:pPr lvl="1"/>
            <a:r>
              <a:rPr lang="en-GB" sz="1600" dirty="0" smtClean="0"/>
              <a:t>Based on the 16-bit</a:t>
            </a:r>
            <a:r>
              <a:rPr lang="en-GB" sz="1600" dirty="0"/>
              <a:t> Thumb</a:t>
            </a:r>
            <a:r>
              <a:rPr lang="en-GB" sz="1600" baseline="30000" dirty="0"/>
              <a:t>®</a:t>
            </a:r>
            <a:r>
              <a:rPr lang="en-GB" sz="1600" dirty="0" smtClean="0"/>
              <a:t> instruction set and includes Thumb</a:t>
            </a:r>
            <a:r>
              <a:rPr lang="en-GB" sz="1600" baseline="30000" dirty="0" smtClean="0"/>
              <a:t>®</a:t>
            </a:r>
            <a:r>
              <a:rPr lang="en-GB" sz="1600" dirty="0" smtClean="0"/>
              <a:t>-2 technology</a:t>
            </a:r>
          </a:p>
          <a:p>
            <a:pPr lvl="1"/>
            <a:r>
              <a:rPr lang="en-GB" sz="1600" dirty="0" smtClean="0"/>
              <a:t>High code density with 32-bit performance</a:t>
            </a:r>
          </a:p>
          <a:p>
            <a:r>
              <a:rPr lang="en-GB" sz="1800" dirty="0"/>
              <a:t>2</a:t>
            </a:r>
            <a:r>
              <a:rPr lang="en-GB" sz="1800" dirty="0" smtClean="0"/>
              <a:t>-stage pipeline</a:t>
            </a:r>
          </a:p>
          <a:p>
            <a:r>
              <a:rPr lang="en-GB" sz="1800" dirty="0" smtClean="0"/>
              <a:t>Performance efficiency </a:t>
            </a:r>
          </a:p>
          <a:p>
            <a:pPr lvl="1"/>
            <a:r>
              <a:rPr lang="en-GB" sz="1600" dirty="0" smtClean="0"/>
              <a:t>0.95-1.36 </a:t>
            </a:r>
            <a:r>
              <a:rPr lang="en-GB" sz="1600" dirty="0"/>
              <a:t>DMIPS/MHz</a:t>
            </a:r>
            <a:r>
              <a:rPr lang="en-GB" sz="1600" dirty="0" smtClean="0"/>
              <a:t> (</a:t>
            </a:r>
            <a:r>
              <a:rPr lang="en-GB" sz="1600" dirty="0"/>
              <a:t>Dhrystone </a:t>
            </a:r>
            <a:r>
              <a:rPr lang="en-GB" sz="1600" dirty="0" smtClean="0"/>
              <a:t>Million Instructions Per Second / MHz)</a:t>
            </a:r>
          </a:p>
          <a:p>
            <a:r>
              <a:rPr lang="en-GB" sz="1800" dirty="0" smtClean="0"/>
              <a:t>Supported Interrupts</a:t>
            </a:r>
          </a:p>
          <a:p>
            <a:pPr lvl="1"/>
            <a:r>
              <a:rPr lang="en-GB" sz="1600" dirty="0"/>
              <a:t>Non-</a:t>
            </a:r>
            <a:r>
              <a:rPr lang="en-GB" sz="1600" dirty="0" err="1"/>
              <a:t>maskable</a:t>
            </a:r>
            <a:r>
              <a:rPr lang="en-GB" sz="1600" dirty="0"/>
              <a:t> Interrupt (NMI) + 1 to 32 physical interrupts</a:t>
            </a:r>
            <a:endParaRPr lang="en-GB" sz="1600" dirty="0" smtClean="0"/>
          </a:p>
          <a:p>
            <a:pPr lvl="1"/>
            <a:r>
              <a:rPr lang="en-GB" sz="1600" dirty="0" smtClean="0"/>
              <a:t>4 interrupt priority levels</a:t>
            </a:r>
          </a:p>
        </p:txBody>
      </p:sp>
    </p:spTree>
    <p:extLst>
      <p:ext uri="{BB962C8B-B14F-4D97-AF65-F5344CB8AC3E}">
        <p14:creationId xmlns:p14="http://schemas.microsoft.com/office/powerpoint/2010/main" val="261975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</a:t>
            </a:r>
            <a:r>
              <a:rPr lang="en-GB" dirty="0"/>
              <a:t>Processor Features</a:t>
            </a:r>
            <a:endParaRPr lang="en-GB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09600" y="990600"/>
            <a:ext cx="11023600" cy="5308600"/>
          </a:xfrm>
        </p:spPr>
        <p:txBody>
          <a:bodyPr/>
          <a:lstStyle/>
          <a:p>
            <a:r>
              <a:rPr lang="en-GB" sz="1800" dirty="0" smtClean="0"/>
              <a:t>Supports Sleep Modes</a:t>
            </a:r>
          </a:p>
          <a:p>
            <a:pPr lvl="1"/>
            <a:r>
              <a:rPr lang="en-GB" sz="1600" dirty="0"/>
              <a:t>Integrated WFI and WFE Instructions and Sleep On Exit capability</a:t>
            </a:r>
            <a:endParaRPr lang="en-GB" sz="1600" dirty="0" smtClean="0"/>
          </a:p>
          <a:p>
            <a:pPr lvl="1"/>
            <a:r>
              <a:rPr lang="en-GB" sz="1600" dirty="0"/>
              <a:t>Optional Retention Mode with ARM Power Management Kit</a:t>
            </a:r>
            <a:endParaRPr lang="en-GB" sz="1600" dirty="0" smtClean="0"/>
          </a:p>
          <a:p>
            <a:pPr lvl="1"/>
            <a:r>
              <a:rPr lang="en-GB" sz="1600" dirty="0"/>
              <a:t>Sleep &amp; Deep Sleep </a:t>
            </a:r>
            <a:r>
              <a:rPr lang="en-GB" sz="1600" dirty="0" smtClean="0"/>
              <a:t>Signals</a:t>
            </a:r>
          </a:p>
          <a:p>
            <a:r>
              <a:rPr lang="en-GB" sz="1800" dirty="0"/>
              <a:t>Enhanced </a:t>
            </a:r>
            <a:r>
              <a:rPr lang="en-GB" sz="1800" dirty="0" smtClean="0"/>
              <a:t>Instructions</a:t>
            </a:r>
          </a:p>
          <a:p>
            <a:pPr lvl="1"/>
            <a:r>
              <a:rPr lang="en-GB" sz="1600" dirty="0" smtClean="0"/>
              <a:t>Single-Cycle </a:t>
            </a:r>
            <a:r>
              <a:rPr lang="en-GB" sz="1600" dirty="0"/>
              <a:t>(32x32) </a:t>
            </a:r>
            <a:r>
              <a:rPr lang="en-GB" sz="1600" dirty="0" smtClean="0"/>
              <a:t>Multiply</a:t>
            </a:r>
          </a:p>
          <a:p>
            <a:r>
              <a:rPr lang="en-GB" sz="1800" dirty="0" smtClean="0"/>
              <a:t>Debug</a:t>
            </a:r>
          </a:p>
          <a:p>
            <a:pPr lvl="1"/>
            <a:r>
              <a:rPr lang="en-GB" sz="1600" dirty="0" smtClean="0"/>
              <a:t>JTAG or 2-pin Serial-Wire </a:t>
            </a:r>
            <a:r>
              <a:rPr lang="en-GB" sz="1600" dirty="0"/>
              <a:t>Debug </a:t>
            </a:r>
            <a:r>
              <a:rPr lang="en-GB" sz="1600" dirty="0" smtClean="0"/>
              <a:t>(SWD) Ports</a:t>
            </a:r>
          </a:p>
          <a:p>
            <a:pPr lvl="1"/>
            <a:r>
              <a:rPr lang="en-GB" sz="1600" dirty="0" smtClean="0"/>
              <a:t>Up </a:t>
            </a:r>
            <a:r>
              <a:rPr lang="en-GB" sz="1600" dirty="0"/>
              <a:t>to </a:t>
            </a:r>
            <a:r>
              <a:rPr lang="en-GB" sz="1600" dirty="0" smtClean="0"/>
              <a:t>4 </a:t>
            </a:r>
            <a:r>
              <a:rPr lang="en-GB" sz="1600" dirty="0"/>
              <a:t>Breakpoints and </a:t>
            </a:r>
            <a:r>
              <a:rPr lang="en-GB" sz="1600" dirty="0" smtClean="0"/>
              <a:t>up to 2 </a:t>
            </a:r>
            <a:r>
              <a:rPr lang="en-GB" sz="1600" dirty="0" err="1" smtClean="0"/>
              <a:t>Watchpoints</a:t>
            </a:r>
            <a:endParaRPr lang="en-GB" sz="1600" dirty="0" smtClean="0"/>
          </a:p>
          <a:p>
            <a:r>
              <a:rPr lang="en-GB" sz="1800" dirty="0"/>
              <a:t>Memory </a:t>
            </a:r>
            <a:r>
              <a:rPr lang="en-GB" sz="1800" dirty="0" smtClean="0"/>
              <a:t>Protection Unit (MPU)</a:t>
            </a:r>
          </a:p>
          <a:p>
            <a:pPr lvl="1"/>
            <a:r>
              <a:rPr lang="en-GB" sz="1600" dirty="0"/>
              <a:t>Optional 8 region MPU with sub regions and background </a:t>
            </a:r>
            <a:r>
              <a:rPr lang="en-GB" sz="1600" dirty="0" smtClean="0"/>
              <a:t>region</a:t>
            </a:r>
          </a:p>
          <a:p>
            <a:r>
              <a:rPr lang="en-GB" sz="1800" dirty="0" smtClean="0"/>
              <a:t>Trace </a:t>
            </a:r>
          </a:p>
          <a:p>
            <a:pPr lvl="1"/>
            <a:r>
              <a:rPr lang="en-GB" sz="1600" dirty="0" smtClean="0"/>
              <a:t>Optional Micro Trace Buffer</a:t>
            </a:r>
          </a:p>
          <a:p>
            <a:pPr lvl="1"/>
            <a:endParaRPr lang="en-GB" sz="1400" dirty="0" smtClean="0"/>
          </a:p>
          <a:p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372556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</a:t>
            </a:r>
            <a:r>
              <a:rPr lang="en-GB" dirty="0"/>
              <a:t>Processor Features</a:t>
            </a:r>
            <a:endParaRPr lang="en-GB" dirty="0" smtClean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491358"/>
              </p:ext>
            </p:extLst>
          </p:nvPr>
        </p:nvGraphicFramePr>
        <p:xfrm>
          <a:off x="790267" y="3319463"/>
          <a:ext cx="10695570" cy="2214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6844"/>
                <a:gridCol w="2674422"/>
                <a:gridCol w="2809835"/>
                <a:gridCol w="2894469"/>
              </a:tblGrid>
              <a:tr h="293283"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ARM </a:t>
                      </a: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Cortex-M0+ </a:t>
                      </a: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Implementation </a:t>
                      </a: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Data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6950" marR="126950" marT="95250" marB="9525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07102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Process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180ULL</a:t>
                      </a:r>
                      <a:b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(7-track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typical 1.8v, 25C)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90LP</a:t>
                      </a:r>
                      <a:b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(7-track, typical 1.2v, 25C)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40G</a:t>
                      </a:r>
                      <a:b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9-track, typical 0.9v, 25C)</a:t>
                      </a:r>
                    </a:p>
                  </a:txBody>
                  <a:tcPr marL="126950" marR="126950" marT="47625" marB="47625" anchor="ctr"/>
                </a:tc>
              </a:tr>
              <a:tr h="551526">
                <a:tc>
                  <a:txBody>
                    <a:bodyPr/>
                    <a:lstStyle/>
                    <a:p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Dynamic Power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52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µW/MHz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9.8 µW/MHz (8.17 </a:t>
                      </a:r>
                      <a:r>
                        <a:rPr kumimoji="0" lang="en-GB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µA/MHz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µW/MHz</a:t>
                      </a:r>
                    </a:p>
                  </a:txBody>
                  <a:tcPr marL="126950" marR="126950" marT="47625" marB="47625" anchor="ctr"/>
                </a:tc>
              </a:tr>
              <a:tr h="551526">
                <a:tc>
                  <a:txBody>
                    <a:bodyPr/>
                    <a:lstStyle/>
                    <a:p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Floorplanned Area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0.13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mm</a:t>
                      </a:r>
                      <a:r>
                        <a:rPr lang="en-GB" sz="1400" b="0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0.035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mm</a:t>
                      </a:r>
                      <a:r>
                        <a:rPr lang="en-GB" sz="1400" b="0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0.009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mm</a:t>
                      </a:r>
                      <a:r>
                        <a:rPr lang="en-GB" sz="1400" b="0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6950" marR="126950" marT="47625" marB="47625" anchor="ctr"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60400" y="1008062"/>
            <a:ext cx="10909300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22313" indent="-277813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2pPr>
            <a:lvl3pPr marL="1165225" indent="-250825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GB" sz="2000" b="0" kern="0" dirty="0" smtClean="0"/>
              <a:t>Cortex-M0+ processor is designed to meet the challenges of low dynamic power constraints while retaining light footprints</a:t>
            </a:r>
          </a:p>
          <a:p>
            <a:pPr lvl="1"/>
            <a:r>
              <a:rPr lang="en-GB" sz="1600" b="0" kern="0" dirty="0" smtClean="0"/>
              <a:t>180 nm ultra low </a:t>
            </a:r>
            <a:r>
              <a:rPr lang="en-GB" sz="1600" b="0" kern="0" dirty="0"/>
              <a:t>power </a:t>
            </a:r>
            <a:r>
              <a:rPr lang="en-GB" sz="1600" b="0" kern="0" dirty="0" smtClean="0"/>
              <a:t>process –52 </a:t>
            </a:r>
            <a:r>
              <a:rPr lang="en-GB" sz="1600" b="0" kern="0" dirty="0"/>
              <a:t>µW/MHz</a:t>
            </a:r>
          </a:p>
          <a:p>
            <a:pPr lvl="1"/>
            <a:r>
              <a:rPr lang="en-GB" sz="1600" b="0" kern="0" dirty="0" smtClean="0"/>
              <a:t>90 nm low power process –  </a:t>
            </a:r>
            <a:r>
              <a:rPr lang="en-GB" sz="1600" b="0" dirty="0" smtClean="0">
                <a:solidFill>
                  <a:schemeClr val="tx1"/>
                </a:solidFill>
              </a:rPr>
              <a:t>9.8 µW/MHz</a:t>
            </a:r>
          </a:p>
          <a:p>
            <a:pPr lvl="1"/>
            <a:r>
              <a:rPr lang="en-GB" sz="1600" b="0" dirty="0" smtClean="0">
                <a:solidFill>
                  <a:schemeClr val="tx1"/>
                </a:solidFill>
              </a:rPr>
              <a:t>40 nm G process – 3 </a:t>
            </a:r>
            <a:r>
              <a:rPr lang="en-GB" sz="1600" b="0" dirty="0">
                <a:solidFill>
                  <a:schemeClr val="tx1"/>
                </a:solidFill>
              </a:rPr>
              <a:t>µW/MHz</a:t>
            </a:r>
          </a:p>
          <a:p>
            <a:endParaRPr lang="en-GB" sz="1800" b="0" kern="0" dirty="0" smtClean="0"/>
          </a:p>
        </p:txBody>
      </p:sp>
    </p:spTree>
    <p:extLst>
      <p:ext uri="{BB962C8B-B14F-4D97-AF65-F5344CB8AC3E}">
        <p14:creationId xmlns:p14="http://schemas.microsoft.com/office/powerpoint/2010/main" val="11983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Block Diagram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1991121" y="2338376"/>
            <a:ext cx="116184" cy="40127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 b="0"/>
          </a:p>
        </p:txBody>
      </p:sp>
      <p:sp>
        <p:nvSpPr>
          <p:cNvPr id="54" name="Rectangle 53"/>
          <p:cNvSpPr/>
          <p:nvPr/>
        </p:nvSpPr>
        <p:spPr bwMode="auto">
          <a:xfrm rot="5400000">
            <a:off x="5224709" y="4105969"/>
            <a:ext cx="188413" cy="60935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 b="0"/>
          </a:p>
        </p:txBody>
      </p:sp>
      <p:sp>
        <p:nvSpPr>
          <p:cNvPr id="60" name="Rectangle 59"/>
          <p:cNvSpPr/>
          <p:nvPr/>
        </p:nvSpPr>
        <p:spPr bwMode="auto">
          <a:xfrm rot="16200000">
            <a:off x="7829343" y="4115560"/>
            <a:ext cx="188413" cy="60935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 b="0"/>
          </a:p>
        </p:txBody>
      </p:sp>
      <p:grpSp>
        <p:nvGrpSpPr>
          <p:cNvPr id="113" name="Group 112"/>
          <p:cNvGrpSpPr/>
          <p:nvPr/>
        </p:nvGrpSpPr>
        <p:grpSpPr>
          <a:xfrm>
            <a:off x="419100" y="1054100"/>
            <a:ext cx="10156825" cy="5461000"/>
            <a:chOff x="419100" y="1054100"/>
            <a:chExt cx="10156825" cy="5461000"/>
          </a:xfrm>
        </p:grpSpPr>
        <p:grpSp>
          <p:nvGrpSpPr>
            <p:cNvPr id="108" name="Group 107"/>
            <p:cNvGrpSpPr/>
            <p:nvPr/>
          </p:nvGrpSpPr>
          <p:grpSpPr>
            <a:xfrm>
              <a:off x="419100" y="1054100"/>
              <a:ext cx="10156825" cy="5461000"/>
              <a:chOff x="355600" y="1079500"/>
              <a:chExt cx="10156825" cy="5461000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1689100" y="1079500"/>
                <a:ext cx="8823325" cy="4432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>
                <a:off x="355600" y="1504951"/>
                <a:ext cx="10017125" cy="3862386"/>
                <a:chOff x="355600" y="1504951"/>
                <a:chExt cx="10017125" cy="3862386"/>
              </a:xfrm>
            </p:grpSpPr>
            <p:grpSp>
              <p:nvGrpSpPr>
                <p:cNvPr id="73" name="Group 72"/>
                <p:cNvGrpSpPr/>
                <p:nvPr/>
              </p:nvGrpSpPr>
              <p:grpSpPr>
                <a:xfrm>
                  <a:off x="520700" y="1504951"/>
                  <a:ext cx="9852025" cy="3862386"/>
                  <a:chOff x="165100" y="1606551"/>
                  <a:chExt cx="9852025" cy="3862386"/>
                </a:xfrm>
              </p:grpSpPr>
              <p:grpSp>
                <p:nvGrpSpPr>
                  <p:cNvPr id="59" name="Group 58"/>
                  <p:cNvGrpSpPr/>
                  <p:nvPr/>
                </p:nvGrpSpPr>
                <p:grpSpPr>
                  <a:xfrm>
                    <a:off x="2927350" y="1606551"/>
                    <a:ext cx="7089775" cy="3862386"/>
                    <a:chOff x="2622550" y="1606551"/>
                    <a:chExt cx="7089775" cy="3862386"/>
                  </a:xfrm>
                </p:grpSpPr>
                <p:grpSp>
                  <p:nvGrpSpPr>
                    <p:cNvPr id="48" name="Group 47"/>
                    <p:cNvGrpSpPr/>
                    <p:nvPr/>
                  </p:nvGrpSpPr>
                  <p:grpSpPr>
                    <a:xfrm>
                      <a:off x="2622550" y="1606551"/>
                      <a:ext cx="5731367" cy="3862386"/>
                      <a:chOff x="2851150" y="1670051"/>
                      <a:chExt cx="5731367" cy="3862386"/>
                    </a:xfrm>
                  </p:grpSpPr>
                  <p:grpSp>
                    <p:nvGrpSpPr>
                      <p:cNvPr id="47" name="Group 46"/>
                      <p:cNvGrpSpPr/>
                      <p:nvPr/>
                    </p:nvGrpSpPr>
                    <p:grpSpPr>
                      <a:xfrm>
                        <a:off x="2851150" y="1670051"/>
                        <a:ext cx="5731367" cy="3862386"/>
                        <a:chOff x="2355850" y="1784351"/>
                        <a:chExt cx="5731367" cy="3862386"/>
                      </a:xfrm>
                    </p:grpSpPr>
                    <p:sp>
                      <p:nvSpPr>
                        <p:cNvPr id="3" name="Rectangle 2"/>
                        <p:cNvSpPr/>
                        <p:nvPr/>
                      </p:nvSpPr>
                      <p:spPr>
                        <a:xfrm>
                          <a:off x="2355850" y="1784351"/>
                          <a:ext cx="5731367" cy="3862386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75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grpSp>
                      <p:nvGrpSpPr>
                        <p:cNvPr id="46" name="Group 45"/>
                        <p:cNvGrpSpPr/>
                        <p:nvPr/>
                      </p:nvGrpSpPr>
                      <p:grpSpPr>
                        <a:xfrm>
                          <a:off x="2705100" y="1939924"/>
                          <a:ext cx="5194300" cy="3586163"/>
                          <a:chOff x="2705100" y="1939924"/>
                          <a:chExt cx="5194300" cy="3586163"/>
                        </a:xfrm>
                      </p:grpSpPr>
                      <p:grpSp>
                        <p:nvGrpSpPr>
                          <p:cNvPr id="43" name="Group 42"/>
                          <p:cNvGrpSpPr/>
                          <p:nvPr/>
                        </p:nvGrpSpPr>
                        <p:grpSpPr>
                          <a:xfrm>
                            <a:off x="2705100" y="1939924"/>
                            <a:ext cx="5194300" cy="3586163"/>
                            <a:chOff x="2705100" y="1939924"/>
                            <a:chExt cx="5194300" cy="3586163"/>
                          </a:xfrm>
                        </p:grpSpPr>
                        <p:grpSp>
                          <p:nvGrpSpPr>
                            <p:cNvPr id="37" name="Group 36"/>
                            <p:cNvGrpSpPr/>
                            <p:nvPr/>
                          </p:nvGrpSpPr>
                          <p:grpSpPr>
                            <a:xfrm>
                              <a:off x="5626100" y="1939924"/>
                              <a:ext cx="2273300" cy="3140076"/>
                              <a:chOff x="5626100" y="1939924"/>
                              <a:chExt cx="2273300" cy="3140076"/>
                            </a:xfrm>
                          </p:grpSpPr>
                          <p:grpSp>
                            <p:nvGrpSpPr>
                              <p:cNvPr id="8" name="Group 7"/>
                              <p:cNvGrpSpPr/>
                              <p:nvPr/>
                            </p:nvGrpSpPr>
                            <p:grpSpPr>
                              <a:xfrm>
                                <a:off x="6134100" y="1939924"/>
                                <a:ext cx="1765300" cy="2862491"/>
                                <a:chOff x="5956300" y="1939924"/>
                                <a:chExt cx="1765300" cy="2862491"/>
                              </a:xfrm>
                            </p:grpSpPr>
                            <p:sp>
                              <p:nvSpPr>
                                <p:cNvPr id="4" name="Rectangle 3"/>
                                <p:cNvSpPr/>
                                <p:nvPr/>
                              </p:nvSpPr>
                              <p:spPr>
                                <a:xfrm>
                                  <a:off x="5956300" y="1939924"/>
                                  <a:ext cx="1765300" cy="2862491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>
                                    <a:lumMod val="65000"/>
                                  </a:schemeClr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  <a:effectLst/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grpSp>
                              <p:nvGrpSpPr>
                                <p:cNvPr id="21" name="Group 20"/>
                                <p:cNvGrpSpPr/>
                                <p:nvPr/>
                              </p:nvGrpSpPr>
                              <p:grpSpPr>
                                <a:xfrm>
                                  <a:off x="6151242" y="2298700"/>
                                  <a:ext cx="1375417" cy="922337"/>
                                  <a:chOff x="7776858" y="2197100"/>
                                  <a:chExt cx="1375417" cy="922337"/>
                                </a:xfrm>
                              </p:grpSpPr>
                              <p:sp>
                                <p:nvSpPr>
                                  <p:cNvPr id="85" name="Rectangle 84"/>
                                  <p:cNvSpPr/>
                                  <p:nvPr/>
                                </p:nvSpPr>
                                <p:spPr>
                                  <a:xfrm>
                                    <a:off x="7776858" y="2197100"/>
                                    <a:ext cx="1375417" cy="922337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  <a:effectLst/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en-GB"/>
                                  </a:p>
                                </p:txBody>
                              </p:sp>
                              <p:sp>
                                <p:nvSpPr>
                                  <p:cNvPr id="90" name="TextBox 89"/>
                                  <p:cNvSpPr txBox="1"/>
                                  <p:nvPr/>
                                </p:nvSpPr>
                                <p:spPr>
                                  <a:xfrm>
                                    <a:off x="7814958" y="2301081"/>
                                    <a:ext cx="1299217" cy="714375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vert="horz" wrap="square" lIns="0" tIns="0" rIns="0" bIns="0" rtlCol="0" anchor="t"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dirty="0" smtClean="0"/>
                                      <a:t>Breakpoint &amp; </a:t>
                                    </a:r>
                                    <a:r>
                                      <a:rPr lang="en-GB" dirty="0" err="1" smtClean="0"/>
                                      <a:t>Watchpoint</a:t>
                                    </a:r>
                                    <a:r>
                                      <a:rPr lang="en-GB" dirty="0" smtClean="0"/>
                                      <a:t> Units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96" name="TextBox 95"/>
                                <p:cNvSpPr txBox="1"/>
                                <p:nvPr/>
                              </p:nvSpPr>
                              <p:spPr>
                                <a:xfrm>
                                  <a:off x="6076950" y="1986756"/>
                                  <a:ext cx="1524000" cy="261937"/>
                                </a:xfrm>
                                <a:prstGeom prst="rect">
                                  <a:avLst/>
                                </a:prstGeom>
                              </p:spPr>
                              <p:txBody>
                                <a:bodyPr vert="horz" wrap="square" lIns="0" tIns="0" rIns="0" bIns="0" rtlCol="0" anchor="t"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dirty="0" smtClean="0"/>
                                    <a:t>Optional Debug</a:t>
                                  </a:r>
                                </a:p>
                              </p:txBody>
                            </p:sp>
                            <p:grpSp>
                              <p:nvGrpSpPr>
                                <p:cNvPr id="23" name="Group 22"/>
                                <p:cNvGrpSpPr/>
                                <p:nvPr/>
                              </p:nvGrpSpPr>
                              <p:grpSpPr>
                                <a:xfrm>
                                  <a:off x="6151242" y="3603625"/>
                                  <a:ext cx="1375417" cy="922337"/>
                                  <a:chOff x="7856858" y="3857625"/>
                                  <a:chExt cx="1375417" cy="922337"/>
                                </a:xfrm>
                              </p:grpSpPr>
                              <p:sp>
                                <p:nvSpPr>
                                  <p:cNvPr id="97" name="Rectangle 96"/>
                                  <p:cNvSpPr/>
                                  <p:nvPr/>
                                </p:nvSpPr>
                                <p:spPr>
                                  <a:xfrm>
                                    <a:off x="7856858" y="3857625"/>
                                    <a:ext cx="1375417" cy="922337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  <a:effectLst/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en-GB"/>
                                  </a:p>
                                </p:txBody>
                              </p:sp>
                              <p:sp>
                                <p:nvSpPr>
                                  <p:cNvPr id="91" name="TextBox 90"/>
                                  <p:cNvSpPr txBox="1"/>
                                  <p:nvPr/>
                                </p:nvSpPr>
                                <p:spPr>
                                  <a:xfrm>
                                    <a:off x="8017516" y="4083843"/>
                                    <a:ext cx="1054100" cy="546100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vert="horz" wrap="square" lIns="0" tIns="0" rIns="0" bIns="0" rtlCol="0" anchor="t"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dirty="0" smtClean="0"/>
                                      <a:t>Debugger Interface</a:t>
                                    </a:r>
                                  </a:p>
                                </p:txBody>
                              </p:sp>
                            </p:grpSp>
                          </p:grpSp>
                          <p:cxnSp>
                            <p:nvCxnSpPr>
                              <p:cNvPr id="12" name="Straight Arrow Connector 11"/>
                              <p:cNvCxnSpPr>
                                <a:stCxn id="85" idx="2"/>
                                <a:endCxn id="97" idx="0"/>
                              </p:cNvCxnSpPr>
                              <p:nvPr/>
                            </p:nvCxnSpPr>
                            <p:spPr>
                              <a:xfrm>
                                <a:off x="7016751" y="3221037"/>
                                <a:ext cx="0" cy="382588"/>
                              </a:xfrm>
                              <a:prstGeom prst="straightConnector1">
                                <a:avLst/>
                              </a:prstGeom>
                              <a:ln>
                                <a:solidFill>
                                  <a:schemeClr val="tx1"/>
                                </a:solidFill>
                                <a:headEnd type="arrow"/>
                                <a:tailEnd type="arrow"/>
                              </a:ln>
                              <a:effectLst/>
                            </p:spPr>
                            <p:style>
                              <a:lnRef idx="2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1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20" name="Straight Arrow Connector 19"/>
                              <p:cNvCxnSpPr>
                                <a:stCxn id="97" idx="2"/>
                              </p:cNvCxnSpPr>
                              <p:nvPr/>
                            </p:nvCxnSpPr>
                            <p:spPr>
                              <a:xfrm>
                                <a:off x="7016751" y="4525962"/>
                                <a:ext cx="0" cy="554038"/>
                              </a:xfrm>
                              <a:prstGeom prst="straightConnector1">
                                <a:avLst/>
                              </a:prstGeom>
                              <a:ln>
                                <a:solidFill>
                                  <a:schemeClr val="tx1"/>
                                </a:solidFill>
                                <a:headEnd type="arrow"/>
                                <a:tailEnd type="arrow"/>
                              </a:ln>
                              <a:effectLst/>
                            </p:spPr>
                            <p:style>
                              <a:lnRef idx="2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1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cxnSp>
                            <p:nvCxnSpPr>
                              <p:cNvPr id="34" name="Straight Arrow Connector 33"/>
                              <p:cNvCxnSpPr>
                                <a:stCxn id="90" idx="1"/>
                              </p:cNvCxnSpPr>
                              <p:nvPr/>
                            </p:nvCxnSpPr>
                            <p:spPr>
                              <a:xfrm flipH="1" flipV="1">
                                <a:off x="5626100" y="2759868"/>
                                <a:ext cx="741042" cy="1"/>
                              </a:xfrm>
                              <a:prstGeom prst="straightConnector1">
                                <a:avLst/>
                              </a:prstGeom>
                              <a:ln>
                                <a:solidFill>
                                  <a:schemeClr val="tx1"/>
                                </a:solidFill>
                                <a:headEnd type="arrow"/>
                                <a:tailEnd type="arrow"/>
                              </a:ln>
                              <a:effectLst/>
                            </p:spPr>
                            <p:style>
                              <a:lnRef idx="2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1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grpSp>
                          <p:nvGrpSpPr>
                            <p:cNvPr id="41" name="Group 40"/>
                            <p:cNvGrpSpPr/>
                            <p:nvPr/>
                          </p:nvGrpSpPr>
                          <p:grpSpPr>
                            <a:xfrm>
                              <a:off x="2705100" y="2248692"/>
                              <a:ext cx="5007616" cy="3277395"/>
                              <a:chOff x="2705100" y="2248692"/>
                              <a:chExt cx="5007616" cy="3277395"/>
                            </a:xfrm>
                          </p:grpSpPr>
                          <p:grpSp>
                            <p:nvGrpSpPr>
                              <p:cNvPr id="24" name="Group 23"/>
                              <p:cNvGrpSpPr/>
                              <p:nvPr/>
                            </p:nvGrpSpPr>
                            <p:grpSpPr>
                              <a:xfrm>
                                <a:off x="2705100" y="2248692"/>
                                <a:ext cx="1181100" cy="1041033"/>
                                <a:chOff x="2908300" y="1981200"/>
                                <a:chExt cx="1181100" cy="1308526"/>
                              </a:xfrm>
                            </p:grpSpPr>
                            <p:sp>
                              <p:nvSpPr>
                                <p:cNvPr id="9" name="Rectangle 8"/>
                                <p:cNvSpPr/>
                                <p:nvPr/>
                              </p:nvSpPr>
                              <p:spPr>
                                <a:xfrm>
                                  <a:off x="2908300" y="1981200"/>
                                  <a:ext cx="1181100" cy="1304925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>
                                  <a:solidFill>
                                    <a:schemeClr val="tx1"/>
                                  </a:solidFill>
                                </a:ln>
                                <a:effectLst/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3">
                                  <a:schemeClr val="accent1"/>
                                </a:fillRef>
                                <a:effectRef idx="2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19" name="TextBox 18"/>
                                <p:cNvSpPr txBox="1"/>
                                <p:nvPr/>
                              </p:nvSpPr>
                              <p:spPr>
                                <a:xfrm>
                                  <a:off x="2971800" y="2093927"/>
                                  <a:ext cx="1054100" cy="1195799"/>
                                </a:xfrm>
                                <a:prstGeom prst="rect">
                                  <a:avLst/>
                                </a:prstGeom>
                              </p:spPr>
                              <p:txBody>
                                <a:bodyPr vert="horz" wrap="square" lIns="0" tIns="0" rIns="0" bIns="0" rtlCol="0" anchor="t">
                                  <a:normAutofit fontScale="92500" lnSpcReduction="10000"/>
                                </a:bodyPr>
                                <a:lstStyle/>
                                <a:p>
                                  <a:pPr algn="ctr"/>
                                  <a:r>
                                    <a:rPr lang="en-GB" dirty="0" smtClean="0"/>
                                    <a:t>Nested Vectored Interrupt Controller (NVIC)</a:t>
                                  </a:r>
                                </a:p>
                              </p:txBody>
                            </p:sp>
                          </p:grpSp>
                          <p:grpSp>
                            <p:nvGrpSpPr>
                              <p:cNvPr id="38" name="Group 37"/>
                              <p:cNvGrpSpPr/>
                              <p:nvPr/>
                            </p:nvGrpSpPr>
                            <p:grpSpPr>
                              <a:xfrm>
                                <a:off x="4445000" y="2248692"/>
                                <a:ext cx="3267716" cy="3277395"/>
                                <a:chOff x="4445000" y="2248692"/>
                                <a:chExt cx="3267716" cy="3277395"/>
                              </a:xfrm>
                            </p:grpSpPr>
                            <p:grpSp>
                              <p:nvGrpSpPr>
                                <p:cNvPr id="27" name="Group 26"/>
                                <p:cNvGrpSpPr/>
                                <p:nvPr/>
                              </p:nvGrpSpPr>
                              <p:grpSpPr>
                                <a:xfrm>
                                  <a:off x="4445000" y="5080000"/>
                                  <a:ext cx="3267716" cy="446087"/>
                                  <a:chOff x="4444998" y="4927600"/>
                                  <a:chExt cx="4690119" cy="446087"/>
                                </a:xfrm>
                              </p:grpSpPr>
                              <p:sp>
                                <p:nvSpPr>
                                  <p:cNvPr id="11" name="Rectangle 10"/>
                                  <p:cNvSpPr/>
                                  <p:nvPr/>
                                </p:nvSpPr>
                                <p:spPr>
                                  <a:xfrm>
                                    <a:off x="4445000" y="4927600"/>
                                    <a:ext cx="4690117" cy="446087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  <a:effectLst/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en-GB"/>
                                  </a:p>
                                </p:txBody>
                              </p:sp>
                              <p:sp>
                                <p:nvSpPr>
                                  <p:cNvPr id="95" name="TextBox 94"/>
                                  <p:cNvSpPr txBox="1"/>
                                  <p:nvPr/>
                                </p:nvSpPr>
                                <p:spPr>
                                  <a:xfrm>
                                    <a:off x="4444998" y="5022056"/>
                                    <a:ext cx="4690119" cy="257175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vert="horz" wrap="square" lIns="0" tIns="0" rIns="0" bIns="0" rtlCol="0" anchor="t"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dirty="0" smtClean="0"/>
                                      <a:t>Bus Matrix</a:t>
                                    </a: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25" name="Group 24"/>
                                <p:cNvGrpSpPr/>
                                <p:nvPr/>
                              </p:nvGrpSpPr>
                              <p:grpSpPr>
                                <a:xfrm>
                                  <a:off x="4445000" y="2248692"/>
                                  <a:ext cx="1181100" cy="1041035"/>
                                  <a:chOff x="5913758" y="2365375"/>
                                  <a:chExt cx="1181100" cy="1304925"/>
                                </a:xfrm>
                              </p:grpSpPr>
                              <p:sp>
                                <p:nvSpPr>
                                  <p:cNvPr id="99" name="Rectangle 98"/>
                                  <p:cNvSpPr/>
                                  <p:nvPr/>
                                </p:nvSpPr>
                                <p:spPr>
                                  <a:xfrm>
                                    <a:off x="5913758" y="2365375"/>
                                    <a:ext cx="1181100" cy="1304925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  <a:effectLst/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en-GB"/>
                                  </a:p>
                                </p:txBody>
                              </p:sp>
                              <p:sp>
                                <p:nvSpPr>
                                  <p:cNvPr id="100" name="TextBox 99"/>
                                  <p:cNvSpPr txBox="1"/>
                                  <p:nvPr/>
                                </p:nvSpPr>
                                <p:spPr>
                                  <a:xfrm>
                                    <a:off x="5977258" y="2547075"/>
                                    <a:ext cx="1054100" cy="936778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vert="horz" wrap="square" lIns="0" tIns="0" rIns="0" bIns="0" rtlCol="0" anchor="t"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dirty="0" smtClean="0"/>
                                      <a:t>Cortex-M0+ processor</a:t>
                                    </a:r>
                                  </a:p>
                                  <a:p>
                                    <a:pPr algn="ctr"/>
                                    <a:r>
                                      <a:rPr lang="en-GB" dirty="0" smtClean="0"/>
                                      <a:t>core</a:t>
                                    </a: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26" name="Group 25"/>
                                <p:cNvGrpSpPr/>
                                <p:nvPr/>
                              </p:nvGrpSpPr>
                              <p:grpSpPr>
                                <a:xfrm>
                                  <a:off x="4445000" y="3681297"/>
                                  <a:ext cx="1181100" cy="997065"/>
                                  <a:chOff x="2997200" y="3339703"/>
                                  <a:chExt cx="1181100" cy="1304925"/>
                                </a:xfrm>
                              </p:grpSpPr>
                              <p:sp>
                                <p:nvSpPr>
                                  <p:cNvPr id="102" name="Rectangle 101"/>
                                  <p:cNvSpPr/>
                                  <p:nvPr/>
                                </p:nvSpPr>
                                <p:spPr>
                                  <a:xfrm>
                                    <a:off x="2997200" y="3339703"/>
                                    <a:ext cx="1181100" cy="1304925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  <a:effectLst/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3">
                                    <a:schemeClr val="accent1"/>
                                  </a:fillRef>
                                  <a:effectRef idx="2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en-GB"/>
                                  </a:p>
                                </p:txBody>
                              </p:sp>
                              <p:sp>
                                <p:nvSpPr>
                                  <p:cNvPr id="103" name="TextBox 102"/>
                                  <p:cNvSpPr txBox="1"/>
                                  <p:nvPr/>
                                </p:nvSpPr>
                                <p:spPr>
                                  <a:xfrm>
                                    <a:off x="3060700" y="3339704"/>
                                    <a:ext cx="1054100" cy="1304924"/>
                                  </a:xfrm>
                                  <a:prstGeom prst="rect">
                                    <a:avLst/>
                                  </a:prstGeom>
                                </p:spPr>
                                <p:txBody>
                                  <a:bodyPr vert="horz" wrap="square" lIns="0" tIns="0" rIns="0" bIns="0" rtlCol="0" anchor="t"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GB" dirty="0" smtClean="0"/>
                                      <a:t>Optional Memory Protection Unit (MPU)</a:t>
                                    </a:r>
                                  </a:p>
                                </p:txBody>
                              </p:sp>
                            </p:grpSp>
                            <p:cxnSp>
                              <p:nvCxnSpPr>
                                <p:cNvPr id="29" name="Straight Arrow Connector 28"/>
                                <p:cNvCxnSpPr>
                                  <a:stCxn id="102" idx="2"/>
                                </p:cNvCxnSpPr>
                                <p:nvPr/>
                              </p:nvCxnSpPr>
                              <p:spPr>
                                <a:xfrm>
                                  <a:off x="5035550" y="4678362"/>
                                  <a:ext cx="0" cy="401638"/>
                                </a:xfrm>
                                <a:prstGeom prst="straightConnector1">
                                  <a:avLst/>
                                </a:prstGeom>
                                <a:ln>
                                  <a:solidFill>
                                    <a:schemeClr val="tx1"/>
                                  </a:solidFill>
                                  <a:headEnd type="arrow"/>
                                  <a:tailEnd type="arrow"/>
                                </a:ln>
                                <a:effectLst/>
                              </p:spPr>
                              <p:style>
                                <a:lnRef idx="2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1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cxnSp>
                              <p:nvCxnSpPr>
                                <p:cNvPr id="32" name="Straight Arrow Connector 31"/>
                                <p:cNvCxnSpPr>
                                  <a:stCxn id="99" idx="2"/>
                                  <a:endCxn id="103" idx="0"/>
                                </p:cNvCxnSpPr>
                                <p:nvPr/>
                              </p:nvCxnSpPr>
                              <p:spPr>
                                <a:xfrm>
                                  <a:off x="5035550" y="3289727"/>
                                  <a:ext cx="0" cy="391571"/>
                                </a:xfrm>
                                <a:prstGeom prst="straightConnector1">
                                  <a:avLst/>
                                </a:prstGeom>
                                <a:ln>
                                  <a:solidFill>
                                    <a:schemeClr val="tx1"/>
                                  </a:solidFill>
                                  <a:headEnd type="arrow"/>
                                  <a:tailEnd type="arrow"/>
                                </a:ln>
                                <a:effectLst/>
                              </p:spPr>
                              <p:style>
                                <a:lnRef idx="2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1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40" name="Straight Arrow Connector 39"/>
                              <p:cNvCxnSpPr>
                                <a:stCxn id="9" idx="3"/>
                                <a:endCxn id="99" idx="1"/>
                              </p:cNvCxnSpPr>
                              <p:nvPr/>
                            </p:nvCxnSpPr>
                            <p:spPr>
                              <a:xfrm>
                                <a:off x="3886200" y="2767776"/>
                                <a:ext cx="558800" cy="1434"/>
                              </a:xfrm>
                              <a:prstGeom prst="straightConnector1">
                                <a:avLst/>
                              </a:prstGeom>
                              <a:ln>
                                <a:solidFill>
                                  <a:schemeClr val="tx1"/>
                                </a:solidFill>
                                <a:headEnd type="arrow"/>
                                <a:tailEnd type="arrow"/>
                              </a:ln>
                              <a:effectLst/>
                            </p:spPr>
                            <p:style>
                              <a:lnRef idx="2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1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  <p:cxnSp>
                        <p:nvCxnSpPr>
                          <p:cNvPr id="45" name="Elbow Connector 44"/>
                          <p:cNvCxnSpPr>
                            <a:stCxn id="9" idx="2"/>
                            <a:endCxn id="95" idx="1"/>
                          </p:cNvCxnSpPr>
                          <p:nvPr/>
                        </p:nvCxnSpPr>
                        <p:spPr>
                          <a:xfrm rot="16200000" flipH="1">
                            <a:off x="2862233" y="3720277"/>
                            <a:ext cx="2016184" cy="1149350"/>
                          </a:xfrm>
                          <a:prstGeom prst="bentConnector2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  <a:headEnd type="arrow"/>
                            <a:tailEnd type="arrow"/>
                          </a:ln>
                          <a:effectLst/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sp>
                    <p:nvSpPr>
                      <p:cNvPr id="94" name="TextBox 93"/>
                      <p:cNvSpPr txBox="1"/>
                      <p:nvPr/>
                    </p:nvSpPr>
                    <p:spPr>
                      <a:xfrm>
                        <a:off x="2971800" y="1779588"/>
                        <a:ext cx="2338709" cy="363537"/>
                      </a:xfrm>
                      <a:prstGeom prst="rect">
                        <a:avLst/>
                      </a:prstGeom>
                    </p:spPr>
                    <p:txBody>
                      <a:bodyPr vert="horz" wrap="square" lIns="0" tIns="0" rIns="0" bIns="0" rtlCol="0" anchor="t">
                        <a:normAutofit/>
                      </a:bodyPr>
                      <a:lstStyle/>
                      <a:p>
                        <a:pPr algn="ctr"/>
                        <a:r>
                          <a:rPr lang="en-GB" dirty="0" smtClean="0"/>
                          <a:t>Cortex-M0+ Processor</a:t>
                        </a:r>
                      </a:p>
                    </p:txBody>
                  </p:sp>
                </p:grpSp>
                <p:grpSp>
                  <p:nvGrpSpPr>
                    <p:cNvPr id="58" name="Group 57"/>
                    <p:cNvGrpSpPr/>
                    <p:nvPr/>
                  </p:nvGrpSpPr>
                  <p:grpSpPr>
                    <a:xfrm>
                      <a:off x="5302249" y="2070893"/>
                      <a:ext cx="4410076" cy="3182937"/>
                      <a:chOff x="5302249" y="2070893"/>
                      <a:chExt cx="4410076" cy="3182937"/>
                    </a:xfrm>
                  </p:grpSpPr>
                  <p:grpSp>
                    <p:nvGrpSpPr>
                      <p:cNvPr id="49" name="Group 48"/>
                      <p:cNvGrpSpPr/>
                      <p:nvPr/>
                    </p:nvGrpSpPr>
                    <p:grpSpPr>
                      <a:xfrm>
                        <a:off x="8531225" y="2135188"/>
                        <a:ext cx="1181100" cy="3118642"/>
                        <a:chOff x="8531225" y="2135188"/>
                        <a:chExt cx="1181100" cy="3118642"/>
                      </a:xfrm>
                    </p:grpSpPr>
                    <p:grpSp>
                      <p:nvGrpSpPr>
                        <p:cNvPr id="6" name="Group 5"/>
                        <p:cNvGrpSpPr/>
                        <p:nvPr/>
                      </p:nvGrpSpPr>
                      <p:grpSpPr>
                        <a:xfrm>
                          <a:off x="8531225" y="2135188"/>
                          <a:ext cx="1181100" cy="1244600"/>
                          <a:chOff x="8820150" y="2197100"/>
                          <a:chExt cx="1181100" cy="1244600"/>
                        </a:xfrm>
                      </p:grpSpPr>
                      <p:sp>
                        <p:nvSpPr>
                          <p:cNvPr id="15" name="Rectangle 14"/>
                          <p:cNvSpPr/>
                          <p:nvPr/>
                        </p:nvSpPr>
                        <p:spPr>
                          <a:xfrm>
                            <a:off x="8820150" y="2197100"/>
                            <a:ext cx="1181100" cy="124460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92" name="TextBox 91"/>
                          <p:cNvSpPr txBox="1"/>
                          <p:nvPr/>
                        </p:nvSpPr>
                        <p:spPr>
                          <a:xfrm>
                            <a:off x="8883650" y="2354263"/>
                            <a:ext cx="1054100" cy="930275"/>
                          </a:xfrm>
                          <a:prstGeom prst="rect">
                            <a:avLst/>
                          </a:prstGeom>
                        </p:spPr>
                        <p:txBody>
                          <a:bodyPr vert="horz" wrap="square" lIns="0" tIns="0" rIns="0" bIns="0" rtlCol="0" anchor="t">
                            <a:normAutofit/>
                          </a:bodyPr>
                          <a:lstStyle/>
                          <a:p>
                            <a:pPr algn="ctr"/>
                            <a:r>
                              <a:rPr lang="en-GB" dirty="0" smtClean="0"/>
                              <a:t>Optional Micro Trace Buffer (MTB)</a:t>
                            </a:r>
                          </a:p>
                        </p:txBody>
                      </p:sp>
                    </p:grpSp>
                    <p:grpSp>
                      <p:nvGrpSpPr>
                        <p:cNvPr id="5" name="Group 4"/>
                        <p:cNvGrpSpPr/>
                        <p:nvPr/>
                      </p:nvGrpSpPr>
                      <p:grpSpPr>
                        <a:xfrm>
                          <a:off x="8531225" y="4240234"/>
                          <a:ext cx="1181100" cy="1013596"/>
                          <a:chOff x="2908300" y="3640045"/>
                          <a:chExt cx="1181100" cy="1013596"/>
                        </a:xfrm>
                      </p:grpSpPr>
                      <p:sp>
                        <p:nvSpPr>
                          <p:cNvPr id="16" name="Rectangle 15"/>
                          <p:cNvSpPr/>
                          <p:nvPr/>
                        </p:nvSpPr>
                        <p:spPr>
                          <a:xfrm>
                            <a:off x="2908300" y="3640045"/>
                            <a:ext cx="1181100" cy="101359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93" name="TextBox 92"/>
                          <p:cNvSpPr txBox="1"/>
                          <p:nvPr/>
                        </p:nvSpPr>
                        <p:spPr>
                          <a:xfrm>
                            <a:off x="2971800" y="3834503"/>
                            <a:ext cx="1054100" cy="624681"/>
                          </a:xfrm>
                          <a:prstGeom prst="rect">
                            <a:avLst/>
                          </a:prstGeom>
                        </p:spPr>
                        <p:txBody>
                          <a:bodyPr vert="horz" wrap="square" lIns="0" tIns="0" rIns="0" bIns="0" rtlCol="0" anchor="t">
                            <a:normAutofit lnSpcReduction="10000"/>
                          </a:bodyPr>
                          <a:lstStyle/>
                          <a:p>
                            <a:pPr algn="ctr"/>
                            <a:r>
                              <a:rPr lang="en-GB" dirty="0" smtClean="0"/>
                              <a:t>Optional Debug Access Port</a:t>
                            </a:r>
                          </a:p>
                        </p:txBody>
                      </p:sp>
                    </p:grpSp>
                  </p:grpSp>
                  <p:cxnSp>
                    <p:nvCxnSpPr>
                      <p:cNvPr id="51" name="Elbow Connector 50"/>
                      <p:cNvCxnSpPr>
                        <a:stCxn id="97" idx="3"/>
                        <a:endCxn id="16" idx="0"/>
                      </p:cNvCxnSpPr>
                      <p:nvPr/>
                    </p:nvCxnSpPr>
                    <p:spPr>
                      <a:xfrm>
                        <a:off x="7971159" y="3886994"/>
                        <a:ext cx="1150616" cy="353240"/>
                      </a:xfrm>
                      <a:prstGeom prst="bentConnector2">
                        <a:avLst/>
                      </a:prstGeom>
                      <a:ln>
                        <a:solidFill>
                          <a:schemeClr val="tx1"/>
                        </a:solidFill>
                        <a:headEnd type="arrow"/>
                        <a:tailEnd type="arrow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6" name="Elbow Connector 55"/>
                      <p:cNvCxnSpPr>
                        <a:stCxn id="99" idx="0"/>
                        <a:endCxn id="15" idx="0"/>
                      </p:cNvCxnSpPr>
                      <p:nvPr/>
                    </p:nvCxnSpPr>
                    <p:spPr>
                      <a:xfrm rot="16200000" flipH="1">
                        <a:off x="7179864" y="193278"/>
                        <a:ext cx="64296" cy="3819525"/>
                      </a:xfrm>
                      <a:prstGeom prst="bentConnector3">
                        <a:avLst>
                          <a:gd name="adj1" fmla="val -1046880"/>
                        </a:avLst>
                      </a:prstGeom>
                      <a:ln>
                        <a:solidFill>
                          <a:schemeClr val="tx1"/>
                        </a:solidFill>
                        <a:tailEnd type="arrow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72" name="Group 71"/>
                  <p:cNvGrpSpPr/>
                  <p:nvPr/>
                </p:nvGrpSpPr>
                <p:grpSpPr>
                  <a:xfrm>
                    <a:off x="165100" y="2292351"/>
                    <a:ext cx="3111501" cy="2900758"/>
                    <a:chOff x="165100" y="2292351"/>
                    <a:chExt cx="3111501" cy="2900758"/>
                  </a:xfrm>
                </p:grpSpPr>
                <p:grpSp>
                  <p:nvGrpSpPr>
                    <p:cNvPr id="7" name="Group 6"/>
                    <p:cNvGrpSpPr/>
                    <p:nvPr/>
                  </p:nvGrpSpPr>
                  <p:grpSpPr>
                    <a:xfrm>
                      <a:off x="1485901" y="3783409"/>
                      <a:ext cx="1308100" cy="1409700"/>
                      <a:chOff x="558801" y="2514600"/>
                      <a:chExt cx="1308100" cy="1409700"/>
                    </a:xfrm>
                  </p:grpSpPr>
                  <p:sp>
                    <p:nvSpPr>
                      <p:cNvPr id="14" name="Rectangle 13"/>
                      <p:cNvSpPr/>
                      <p:nvPr/>
                    </p:nvSpPr>
                    <p:spPr>
                      <a:xfrm>
                        <a:off x="558801" y="2514600"/>
                        <a:ext cx="1308100" cy="14097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8" name="TextBox 17"/>
                      <p:cNvSpPr txBox="1"/>
                      <p:nvPr/>
                    </p:nvSpPr>
                    <p:spPr>
                      <a:xfrm>
                        <a:off x="711200" y="2667000"/>
                        <a:ext cx="1054100" cy="1117600"/>
                      </a:xfrm>
                      <a:prstGeom prst="rect">
                        <a:avLst/>
                      </a:prstGeom>
                    </p:spPr>
                    <p:txBody>
                      <a:bodyPr vert="horz" wrap="square" lIns="0" tIns="0" rIns="0" bIns="0" rtlCol="0" anchor="t">
                        <a:normAutofit/>
                      </a:bodyPr>
                      <a:lstStyle/>
                      <a:p>
                        <a:pPr algn="ctr"/>
                        <a:r>
                          <a:rPr lang="en-GB" dirty="0" smtClean="0"/>
                          <a:t>Optional Wakeup Interrupt Controller (WIC)</a:t>
                        </a:r>
                      </a:p>
                    </p:txBody>
                  </p:sp>
                </p:grpSp>
                <p:grpSp>
                  <p:nvGrpSpPr>
                    <p:cNvPr id="71" name="Group 70"/>
                    <p:cNvGrpSpPr/>
                    <p:nvPr/>
                  </p:nvGrpSpPr>
                  <p:grpSpPr>
                    <a:xfrm>
                      <a:off x="165100" y="2292351"/>
                      <a:ext cx="3111501" cy="1491062"/>
                      <a:chOff x="165100" y="2292351"/>
                      <a:chExt cx="3111501" cy="1491062"/>
                    </a:xfrm>
                  </p:grpSpPr>
                  <p:cxnSp>
                    <p:nvCxnSpPr>
                      <p:cNvPr id="62" name="Straight Arrow Connector 61"/>
                      <p:cNvCxnSpPr/>
                      <p:nvPr/>
                    </p:nvCxnSpPr>
                    <p:spPr>
                      <a:xfrm>
                        <a:off x="165100" y="2292351"/>
                        <a:ext cx="3111500" cy="0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arrow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4" name="Elbow Connector 63"/>
                      <p:cNvCxnSpPr>
                        <a:endCxn id="9" idx="1"/>
                      </p:cNvCxnSpPr>
                      <p:nvPr/>
                    </p:nvCxnSpPr>
                    <p:spPr>
                      <a:xfrm rot="5400000" flipH="1" flipV="1">
                        <a:off x="2216332" y="2723145"/>
                        <a:ext cx="1193437" cy="927100"/>
                      </a:xfrm>
                      <a:prstGeom prst="bentConnector2">
                        <a:avLst/>
                      </a:prstGeom>
                      <a:ln>
                        <a:solidFill>
                          <a:schemeClr val="tx1"/>
                        </a:solidFill>
                        <a:tailEnd type="arrow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Arrow Connector 68"/>
                      <p:cNvCxnSpPr/>
                      <p:nvPr/>
                    </p:nvCxnSpPr>
                    <p:spPr>
                      <a:xfrm>
                        <a:off x="1953021" y="2292351"/>
                        <a:ext cx="0" cy="1491062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arrow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sp>
              <p:nvSpPr>
                <p:cNvPr id="76" name="TextBox 75"/>
                <p:cNvSpPr txBox="1"/>
                <p:nvPr/>
              </p:nvSpPr>
              <p:spPr>
                <a:xfrm>
                  <a:off x="355600" y="1914524"/>
                  <a:ext cx="1320800" cy="308767"/>
                </a:xfrm>
                <a:prstGeom prst="rect">
                  <a:avLst/>
                </a:prstGeom>
              </p:spPr>
              <p:txBody>
                <a:bodyPr vert="horz" wrap="square" lIns="0" tIns="0" rIns="0" bIns="0" rtlCol="0" anchor="t">
                  <a:normAutofit/>
                </a:bodyPr>
                <a:lstStyle/>
                <a:p>
                  <a:pPr algn="ctr"/>
                  <a:r>
                    <a:rPr lang="en-GB" dirty="0" smtClean="0"/>
                    <a:t>Interrupts</a:t>
                  </a:r>
                </a:p>
              </p:txBody>
            </p:sp>
          </p:grpSp>
          <p:grpSp>
            <p:nvGrpSpPr>
              <p:cNvPr id="89" name="Group 88"/>
              <p:cNvGrpSpPr/>
              <p:nvPr/>
            </p:nvGrpSpPr>
            <p:grpSpPr>
              <a:xfrm>
                <a:off x="7345042" y="5246687"/>
                <a:ext cx="1214758" cy="1293813"/>
                <a:chOff x="7345042" y="5246687"/>
                <a:chExt cx="1214758" cy="1293813"/>
              </a:xfrm>
            </p:grpSpPr>
            <p:cxnSp>
              <p:nvCxnSpPr>
                <p:cNvPr id="98" name="Straight Arrow Connector 97"/>
                <p:cNvCxnSpPr/>
                <p:nvPr/>
              </p:nvCxnSpPr>
              <p:spPr>
                <a:xfrm>
                  <a:off x="7935912" y="5246687"/>
                  <a:ext cx="7851" cy="59531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TextBox 81"/>
                <p:cNvSpPr txBox="1"/>
                <p:nvPr/>
              </p:nvSpPr>
              <p:spPr>
                <a:xfrm>
                  <a:off x="7345042" y="5880100"/>
                  <a:ext cx="1214758" cy="660400"/>
                </a:xfrm>
                <a:prstGeom prst="rect">
                  <a:avLst/>
                </a:prstGeom>
              </p:spPr>
              <p:txBody>
                <a:bodyPr vert="horz" wrap="square" lIns="0" tIns="0" rIns="0" bIns="0" rtlCol="0" anchor="t">
                  <a:normAutofit/>
                </a:bodyPr>
                <a:lstStyle/>
                <a:p>
                  <a:pPr algn="ctr"/>
                  <a:r>
                    <a:rPr lang="en-GB" dirty="0" smtClean="0"/>
                    <a:t>Optional single-cycle I/O port</a:t>
                  </a:r>
                </a:p>
              </p:txBody>
            </p:sp>
          </p:grpSp>
          <p:grpSp>
            <p:nvGrpSpPr>
              <p:cNvPr id="105" name="Group 104"/>
              <p:cNvGrpSpPr/>
              <p:nvPr/>
            </p:nvGrpSpPr>
            <p:grpSpPr>
              <a:xfrm>
                <a:off x="5196983" y="5246687"/>
                <a:ext cx="1711817" cy="1116013"/>
                <a:chOff x="5120783" y="5246687"/>
                <a:chExt cx="1711817" cy="1116013"/>
              </a:xfrm>
            </p:grpSpPr>
            <p:sp>
              <p:nvSpPr>
                <p:cNvPr id="81" name="TextBox 80"/>
                <p:cNvSpPr txBox="1"/>
                <p:nvPr/>
              </p:nvSpPr>
              <p:spPr>
                <a:xfrm>
                  <a:off x="5120783" y="5880100"/>
                  <a:ext cx="1711817" cy="482600"/>
                </a:xfrm>
                <a:prstGeom prst="rect">
                  <a:avLst/>
                </a:prstGeom>
              </p:spPr>
              <p:txBody>
                <a:bodyPr vert="horz" wrap="square" lIns="0" tIns="0" rIns="0" bIns="0" rtlCol="0" anchor="t">
                  <a:normAutofit/>
                </a:bodyPr>
                <a:lstStyle/>
                <a:p>
                  <a:pPr algn="ctr"/>
                  <a:r>
                    <a:rPr lang="en-GB" dirty="0" smtClean="0"/>
                    <a:t>AHB-</a:t>
                  </a:r>
                  <a:r>
                    <a:rPr lang="en-GB" dirty="0" err="1" smtClean="0"/>
                    <a:t>Lite</a:t>
                  </a:r>
                  <a:r>
                    <a:rPr lang="en-GB" dirty="0" smtClean="0"/>
                    <a:t> interface to system</a:t>
                  </a:r>
                </a:p>
              </p:txBody>
            </p:sp>
            <p:cxnSp>
              <p:nvCxnSpPr>
                <p:cNvPr id="104" name="Straight Arrow Connector 103"/>
                <p:cNvCxnSpPr/>
                <p:nvPr/>
              </p:nvCxnSpPr>
              <p:spPr>
                <a:xfrm>
                  <a:off x="5963991" y="5246687"/>
                  <a:ext cx="7851" cy="59531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7" name="Group 106"/>
              <p:cNvGrpSpPr/>
              <p:nvPr/>
            </p:nvGrpSpPr>
            <p:grpSpPr>
              <a:xfrm>
                <a:off x="9080500" y="5152230"/>
                <a:ext cx="1431925" cy="1375570"/>
                <a:chOff x="9080500" y="5152230"/>
                <a:chExt cx="1431925" cy="1375570"/>
              </a:xfrm>
            </p:grpSpPr>
            <p:cxnSp>
              <p:nvCxnSpPr>
                <p:cNvPr id="101" name="Straight Arrow Connector 100"/>
                <p:cNvCxnSpPr/>
                <p:nvPr/>
              </p:nvCxnSpPr>
              <p:spPr>
                <a:xfrm>
                  <a:off x="9782175" y="5152230"/>
                  <a:ext cx="8161" cy="68977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6" name="TextBox 105"/>
                <p:cNvSpPr txBox="1"/>
                <p:nvPr/>
              </p:nvSpPr>
              <p:spPr>
                <a:xfrm>
                  <a:off x="9080500" y="5854700"/>
                  <a:ext cx="1431925" cy="673100"/>
                </a:xfrm>
                <a:prstGeom prst="rect">
                  <a:avLst/>
                </a:prstGeom>
              </p:spPr>
              <p:txBody>
                <a:bodyPr vert="horz" wrap="square" lIns="0" tIns="0" rIns="0" bIns="0" rtlCol="0" anchor="t">
                  <a:normAutofit/>
                </a:bodyPr>
                <a:lstStyle/>
                <a:p>
                  <a:pPr algn="ctr"/>
                  <a:r>
                    <a:rPr lang="en-GB" dirty="0" smtClean="0"/>
                    <a:t>Optional Serial-Wire or JTAG debug port</a:t>
                  </a:r>
                </a:p>
              </p:txBody>
            </p:sp>
          </p:grpSp>
        </p:grpSp>
        <p:sp>
          <p:nvSpPr>
            <p:cNvPr id="112" name="TextBox 111"/>
            <p:cNvSpPr txBox="1"/>
            <p:nvPr/>
          </p:nvSpPr>
          <p:spPr>
            <a:xfrm>
              <a:off x="1739901" y="1143000"/>
              <a:ext cx="2590799" cy="29845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dirty="0" smtClean="0"/>
                <a:t>Cortex-M0+ Components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659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Block Diagram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749300" y="1060450"/>
            <a:ext cx="11236934" cy="2876550"/>
          </a:xfrm>
        </p:spPr>
        <p:txBody>
          <a:bodyPr/>
          <a:lstStyle/>
          <a:p>
            <a:pPr>
              <a:spcBef>
                <a:spcPts val="800"/>
              </a:spcBef>
              <a:defRPr/>
            </a:pPr>
            <a:r>
              <a:rPr lang="en-GB" sz="1800" dirty="0" smtClean="0"/>
              <a:t>Processor core</a:t>
            </a:r>
          </a:p>
          <a:p>
            <a:pPr lvl="1">
              <a:spcBef>
                <a:spcPts val="800"/>
              </a:spcBef>
              <a:defRPr/>
            </a:pPr>
            <a:r>
              <a:rPr lang="en-GB" sz="1600" dirty="0" smtClean="0"/>
              <a:t>Contains internal registers, the ALU, data path, and some control logic</a:t>
            </a:r>
          </a:p>
          <a:p>
            <a:pPr lvl="1">
              <a:spcBef>
                <a:spcPts val="800"/>
              </a:spcBef>
              <a:defRPr/>
            </a:pPr>
            <a:r>
              <a:rPr lang="en-GB" sz="1600" dirty="0" smtClean="0"/>
              <a:t>Registers include sixteen 32-bit registers for both general and special usage</a:t>
            </a:r>
            <a:endParaRPr lang="en-GB" sz="1800" dirty="0" smtClean="0"/>
          </a:p>
          <a:p>
            <a:pPr>
              <a:spcBef>
                <a:spcPts val="800"/>
              </a:spcBef>
              <a:defRPr/>
            </a:pPr>
            <a:r>
              <a:rPr lang="en-GB" sz="1800" dirty="0" smtClean="0"/>
              <a:t>Processor pipeline stages</a:t>
            </a:r>
          </a:p>
          <a:p>
            <a:pPr lvl="1">
              <a:spcBef>
                <a:spcPts val="800"/>
              </a:spcBef>
              <a:defRPr/>
            </a:pPr>
            <a:r>
              <a:rPr lang="en-GB" sz="1600" dirty="0" smtClean="0"/>
              <a:t>All loads and stores always complete in program order</a:t>
            </a:r>
          </a:p>
          <a:p>
            <a:pPr lvl="1">
              <a:spcBef>
                <a:spcPts val="800"/>
              </a:spcBef>
              <a:defRPr/>
            </a:pPr>
            <a:r>
              <a:rPr lang="en-GB" sz="1600" dirty="0" smtClean="0"/>
              <a:t>All Strongly-ordered load/stores are automatically synchronized to the instruction stream</a:t>
            </a:r>
          </a:p>
          <a:p>
            <a:pPr lvl="1">
              <a:spcBef>
                <a:spcPts val="800"/>
              </a:spcBef>
              <a:defRPr/>
            </a:pPr>
            <a:r>
              <a:rPr lang="en-GB" sz="1600" dirty="0" smtClean="0"/>
              <a:t>Device and Normal load/stores may be pipelined</a:t>
            </a:r>
          </a:p>
          <a:p>
            <a:pPr lvl="1">
              <a:spcBef>
                <a:spcPts val="800"/>
              </a:spcBef>
              <a:defRPr/>
            </a:pPr>
            <a:r>
              <a:rPr lang="en-GB" sz="1600" dirty="0" smtClean="0"/>
              <a:t>Up to two instructions can be fetched in one transfer (16-bit instructions)</a:t>
            </a:r>
            <a:endParaRPr lang="en-GB" sz="1600" dirty="0"/>
          </a:p>
          <a:p>
            <a:pPr lvl="1">
              <a:defRPr/>
            </a:pPr>
            <a:endParaRPr lang="en-GB" sz="1600" dirty="0" smtClean="0"/>
          </a:p>
          <a:p>
            <a:pPr marL="0" indent="0">
              <a:buFont typeface="Wingdings" pitchFamily="2" charset="2"/>
              <a:buNone/>
              <a:defRPr/>
            </a:pPr>
            <a:endParaRPr lang="en-GB" sz="2000" dirty="0" smtClean="0"/>
          </a:p>
        </p:txBody>
      </p:sp>
      <p:cxnSp>
        <p:nvCxnSpPr>
          <p:cNvPr id="30" name="Straight Arrow Connector 29"/>
          <p:cNvCxnSpPr/>
          <p:nvPr/>
        </p:nvCxnSpPr>
        <p:spPr bwMode="auto">
          <a:xfrm flipV="1">
            <a:off x="1850755" y="5997193"/>
            <a:ext cx="9899651" cy="1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0854719" y="5997194"/>
            <a:ext cx="1108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Time </a:t>
            </a:r>
            <a:endParaRPr lang="en-GB" b="0" dirty="0"/>
          </a:p>
        </p:txBody>
      </p:sp>
      <p:grpSp>
        <p:nvGrpSpPr>
          <p:cNvPr id="10" name="Group 9"/>
          <p:cNvGrpSpPr/>
          <p:nvPr/>
        </p:nvGrpSpPr>
        <p:grpSpPr>
          <a:xfrm>
            <a:off x="1850755" y="4290830"/>
            <a:ext cx="8584864" cy="1420084"/>
            <a:chOff x="1850755" y="4455930"/>
            <a:chExt cx="8584864" cy="1420084"/>
          </a:xfrm>
        </p:grpSpPr>
        <p:grpSp>
          <p:nvGrpSpPr>
            <p:cNvPr id="6" name="Group 5"/>
            <p:cNvGrpSpPr/>
            <p:nvPr/>
          </p:nvGrpSpPr>
          <p:grpSpPr>
            <a:xfrm>
              <a:off x="1850755" y="4455930"/>
              <a:ext cx="8584864" cy="1381984"/>
              <a:chOff x="1850755" y="4455930"/>
              <a:chExt cx="8584864" cy="1381984"/>
            </a:xfrm>
          </p:grpSpPr>
          <p:sp>
            <p:nvSpPr>
              <p:cNvPr id="4" name="Rounded Rectangle 3"/>
              <p:cNvSpPr/>
              <p:nvPr/>
            </p:nvSpPr>
            <p:spPr bwMode="auto">
              <a:xfrm>
                <a:off x="3256045" y="4496815"/>
                <a:ext cx="1321508" cy="236569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905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charset="0"/>
                    <a:ea typeface="MS PGothic" pitchFamily="34" charset="-128"/>
                  </a:rPr>
                  <a:t>Fetch</a:t>
                </a:r>
              </a:p>
            </p:txBody>
          </p:sp>
          <p:sp>
            <p:nvSpPr>
              <p:cNvPr id="13" name="Rounded Rectangle 12"/>
              <p:cNvSpPr/>
              <p:nvPr/>
            </p:nvSpPr>
            <p:spPr bwMode="auto">
              <a:xfrm>
                <a:off x="4713434" y="4496815"/>
                <a:ext cx="1321508" cy="236569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905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charset="0"/>
                    <a:ea typeface="MS PGothic" pitchFamily="34" charset="-128"/>
                  </a:rPr>
                  <a:t>Execute</a:t>
                </a:r>
              </a:p>
            </p:txBody>
          </p:sp>
          <p:sp>
            <p:nvSpPr>
              <p:cNvPr id="17" name="Rounded Rectangle 16"/>
              <p:cNvSpPr/>
              <p:nvPr/>
            </p:nvSpPr>
            <p:spPr bwMode="auto">
              <a:xfrm>
                <a:off x="3256045" y="4849455"/>
                <a:ext cx="1321508" cy="236569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905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charset="0"/>
                    <a:ea typeface="MS PGothic" pitchFamily="34" charset="-128"/>
                  </a:rPr>
                  <a:t>Fetch</a:t>
                </a:r>
              </a:p>
            </p:txBody>
          </p:sp>
          <p:grpSp>
            <p:nvGrpSpPr>
              <p:cNvPr id="2" name="Group 1"/>
              <p:cNvGrpSpPr/>
              <p:nvPr/>
            </p:nvGrpSpPr>
            <p:grpSpPr>
              <a:xfrm>
                <a:off x="6166028" y="4849455"/>
                <a:ext cx="4269591" cy="941847"/>
                <a:chOff x="6470828" y="4849455"/>
                <a:chExt cx="4269591" cy="941847"/>
              </a:xfrm>
            </p:grpSpPr>
            <p:sp>
              <p:nvSpPr>
                <p:cNvPr id="19" name="Rounded Rectangle 18"/>
                <p:cNvSpPr/>
                <p:nvPr/>
              </p:nvSpPr>
              <p:spPr bwMode="auto">
                <a:xfrm>
                  <a:off x="6470828" y="4849455"/>
                  <a:ext cx="1321508" cy="236569"/>
                </a:xfrm>
                <a:prstGeom prst="round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9050" cap="flat" cmpd="sng" algn="ctr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14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charset="0"/>
                      <a:ea typeface="MS PGothic" pitchFamily="34" charset="-128"/>
                    </a:rPr>
                    <a:t>Execute</a:t>
                  </a:r>
                </a:p>
              </p:txBody>
            </p:sp>
            <p:sp>
              <p:nvSpPr>
                <p:cNvPr id="20" name="Rounded Rectangle 19"/>
                <p:cNvSpPr/>
                <p:nvPr/>
              </p:nvSpPr>
              <p:spPr bwMode="auto">
                <a:xfrm>
                  <a:off x="6470828" y="5202094"/>
                  <a:ext cx="1321508" cy="236569"/>
                </a:xfrm>
                <a:prstGeom prst="round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9050" cap="flat" cmpd="sng" algn="ctr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14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charset="0"/>
                      <a:ea typeface="MS PGothic" pitchFamily="34" charset="-128"/>
                    </a:rPr>
                    <a:t>Fetch</a:t>
                  </a:r>
                </a:p>
              </p:txBody>
            </p:sp>
            <p:sp>
              <p:nvSpPr>
                <p:cNvPr id="22" name="Rounded Rectangle 21"/>
                <p:cNvSpPr/>
                <p:nvPr/>
              </p:nvSpPr>
              <p:spPr bwMode="auto">
                <a:xfrm>
                  <a:off x="7960485" y="5202094"/>
                  <a:ext cx="1321508" cy="236569"/>
                </a:xfrm>
                <a:prstGeom prst="round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9050" cap="flat" cmpd="sng" algn="ctr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14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charset="0"/>
                      <a:ea typeface="MS PGothic" pitchFamily="34" charset="-128"/>
                    </a:rPr>
                    <a:t>Execute</a:t>
                  </a:r>
                </a:p>
              </p:txBody>
            </p:sp>
            <p:sp>
              <p:nvSpPr>
                <p:cNvPr id="26" name="Rounded Rectangle 25"/>
                <p:cNvSpPr/>
                <p:nvPr/>
              </p:nvSpPr>
              <p:spPr bwMode="auto">
                <a:xfrm>
                  <a:off x="6470828" y="5554733"/>
                  <a:ext cx="1321508" cy="236569"/>
                </a:xfrm>
                <a:prstGeom prst="roundRect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9050" cap="flat" cmpd="sng" algn="ctr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14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charset="0"/>
                      <a:ea typeface="MS PGothic" pitchFamily="34" charset="-128"/>
                    </a:rPr>
                    <a:t>Fetch</a:t>
                  </a:r>
                </a:p>
              </p:txBody>
            </p:sp>
            <p:sp>
              <p:nvSpPr>
                <p:cNvPr id="28" name="Rounded Rectangle 27"/>
                <p:cNvSpPr/>
                <p:nvPr/>
              </p:nvSpPr>
              <p:spPr bwMode="auto">
                <a:xfrm>
                  <a:off x="9418911" y="5554733"/>
                  <a:ext cx="1321508" cy="236569"/>
                </a:xfrm>
                <a:prstGeom prst="round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9050" cap="flat" cmpd="sng" algn="ctr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14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charset="0"/>
                      <a:ea typeface="MS PGothic" pitchFamily="34" charset="-128"/>
                    </a:rPr>
                    <a:t>Execute</a:t>
                  </a:r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>
                <a:off x="1850755" y="4455930"/>
                <a:ext cx="1260746" cy="1381984"/>
                <a:chOff x="758554" y="4455930"/>
                <a:chExt cx="1717961" cy="1381984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758554" y="4455930"/>
                  <a:ext cx="171796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0" dirty="0" smtClean="0"/>
                    <a:t>Instruction 1</a:t>
                  </a:r>
                  <a:endParaRPr lang="en-GB" b="0" dirty="0"/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758554" y="4819782"/>
                  <a:ext cx="171796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0" dirty="0" smtClean="0"/>
                    <a:t>Instruction 2</a:t>
                  </a:r>
                  <a:endParaRPr lang="en-GB" b="0" dirty="0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758554" y="5178376"/>
                  <a:ext cx="171796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0" dirty="0" smtClean="0"/>
                    <a:t>Instruction 3</a:t>
                  </a:r>
                  <a:endParaRPr lang="en-GB" b="0" dirty="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758554" y="5530137"/>
                  <a:ext cx="171796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0" dirty="0" smtClean="0"/>
                    <a:t>Instruction 4</a:t>
                  </a:r>
                  <a:endParaRPr lang="en-GB" b="0" dirty="0"/>
                </a:p>
              </p:txBody>
            </p:sp>
          </p:grpSp>
        </p:grpSp>
        <p:grpSp>
          <p:nvGrpSpPr>
            <p:cNvPr id="9" name="Group 8"/>
            <p:cNvGrpSpPr/>
            <p:nvPr/>
          </p:nvGrpSpPr>
          <p:grpSpPr>
            <a:xfrm>
              <a:off x="3162301" y="4455930"/>
              <a:ext cx="5880100" cy="1420084"/>
              <a:chOff x="3162301" y="4455930"/>
              <a:chExt cx="5880100" cy="1420084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3162301" y="4455930"/>
                <a:ext cx="0" cy="1381984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4635501" y="4468630"/>
                <a:ext cx="0" cy="1381984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6096001" y="4468630"/>
                <a:ext cx="0" cy="1381984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7569201" y="4481330"/>
                <a:ext cx="0" cy="1381984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9042401" y="4494030"/>
                <a:ext cx="0" cy="1381984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6954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Block Diagram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723900" y="1206500"/>
            <a:ext cx="10896600" cy="5124450"/>
          </a:xfrm>
        </p:spPr>
        <p:txBody>
          <a:bodyPr/>
          <a:lstStyle/>
          <a:p>
            <a:pPr>
              <a:defRPr/>
            </a:pPr>
            <a:r>
              <a:rPr lang="en-GB" sz="1800" dirty="0" smtClean="0"/>
              <a:t>Nested Vectored Interrupt Controller (NVIC)</a:t>
            </a:r>
          </a:p>
          <a:p>
            <a:pPr lvl="1">
              <a:defRPr/>
            </a:pPr>
            <a:r>
              <a:rPr lang="en-GB" sz="1600" dirty="0" smtClean="0"/>
              <a:t>Up to 32 external interrupt inputs, each with four levels of priority and a dedicated Non-</a:t>
            </a:r>
            <a:r>
              <a:rPr lang="en-GB" sz="1600" dirty="0" err="1" smtClean="0"/>
              <a:t>maskable</a:t>
            </a:r>
            <a:r>
              <a:rPr lang="en-GB" sz="1600" dirty="0" smtClean="0"/>
              <a:t>  Interrupt (NMI) input</a:t>
            </a:r>
          </a:p>
          <a:p>
            <a:pPr lvl="1">
              <a:defRPr/>
            </a:pPr>
            <a:r>
              <a:rPr lang="en-GB" sz="1600" dirty="0" smtClean="0"/>
              <a:t>Automatically handles nested interrupts, such as comparing priorities between interrupt requests and the current priority level</a:t>
            </a:r>
          </a:p>
          <a:p>
            <a:pPr>
              <a:defRPr/>
            </a:pPr>
            <a:r>
              <a:rPr lang="en-GB" sz="1800" dirty="0"/>
              <a:t>Wakeup Interrupt Controller (WIC</a:t>
            </a:r>
            <a:r>
              <a:rPr lang="en-GB" sz="1800" dirty="0" smtClean="0"/>
              <a:t>) </a:t>
            </a:r>
          </a:p>
          <a:p>
            <a:pPr lvl="1">
              <a:defRPr/>
            </a:pPr>
            <a:r>
              <a:rPr lang="en-GB" sz="1600" dirty="0" smtClean="0"/>
              <a:t>For low-power applications, the microcontroller can enter sleep mode by shutting down most of the components</a:t>
            </a:r>
          </a:p>
          <a:p>
            <a:pPr lvl="1">
              <a:defRPr/>
            </a:pPr>
            <a:r>
              <a:rPr lang="en-GB" sz="1600" dirty="0" smtClean="0"/>
              <a:t>When </a:t>
            </a:r>
            <a:r>
              <a:rPr lang="en-GB" sz="1600" dirty="0"/>
              <a:t>an interrupt request is detected, the WIC can inform the power management unit to power up the </a:t>
            </a:r>
            <a:r>
              <a:rPr lang="en-GB" sz="1600" dirty="0" smtClean="0"/>
              <a:t>system</a:t>
            </a:r>
            <a:endParaRPr lang="en-GB" sz="1600" dirty="0"/>
          </a:p>
          <a:p>
            <a:pPr>
              <a:defRPr/>
            </a:pPr>
            <a:r>
              <a:rPr lang="en-GB" sz="1800" dirty="0"/>
              <a:t>Memory Protection Unit (optional)</a:t>
            </a:r>
          </a:p>
          <a:p>
            <a:pPr lvl="1">
              <a:defRPr/>
            </a:pPr>
            <a:r>
              <a:rPr lang="en-GB" sz="1600" dirty="0"/>
              <a:t>Used to protect memory content, e.g. make </a:t>
            </a:r>
            <a:r>
              <a:rPr lang="en-GB" sz="1600" dirty="0" smtClean="0"/>
              <a:t>some memory </a:t>
            </a:r>
            <a:r>
              <a:rPr lang="en-GB" sz="1600" dirty="0"/>
              <a:t>regions read-only or preventing user applications from accessing privileged application data</a:t>
            </a:r>
          </a:p>
          <a:p>
            <a:pPr lvl="1">
              <a:defRPr/>
            </a:pPr>
            <a:endParaRPr lang="en-GB" sz="1600" dirty="0" smtClean="0"/>
          </a:p>
          <a:p>
            <a:pPr marL="0" indent="0">
              <a:buFont typeface="Wingdings" pitchFamily="2" charset="2"/>
              <a:buNone/>
              <a:defRPr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424247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Block Diagram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85800" y="1346200"/>
            <a:ext cx="10845800" cy="4984750"/>
          </a:xfrm>
        </p:spPr>
        <p:txBody>
          <a:bodyPr/>
          <a:lstStyle/>
          <a:p>
            <a:pPr>
              <a:defRPr/>
            </a:pPr>
            <a:r>
              <a:rPr lang="en-GB" sz="1800" dirty="0"/>
              <a:t>Bus </a:t>
            </a:r>
            <a:r>
              <a:rPr lang="en-GB" sz="1800" dirty="0" smtClean="0"/>
              <a:t>interconnect</a:t>
            </a:r>
            <a:endParaRPr lang="en-GB" sz="1800" dirty="0"/>
          </a:p>
          <a:p>
            <a:pPr lvl="1">
              <a:defRPr/>
            </a:pPr>
            <a:r>
              <a:rPr lang="en-GB" sz="1600" dirty="0" smtClean="0"/>
              <a:t>Single 32-bit AMBA-3 AHB-</a:t>
            </a:r>
            <a:r>
              <a:rPr lang="en-GB" sz="1600" dirty="0" err="1" smtClean="0"/>
              <a:t>Lite</a:t>
            </a:r>
            <a:r>
              <a:rPr lang="en-GB" sz="1600" dirty="0" smtClean="0"/>
              <a:t> system interface that provides simple integration to all system peripherals and memory</a:t>
            </a:r>
          </a:p>
          <a:p>
            <a:pPr lvl="1">
              <a:defRPr/>
            </a:pPr>
            <a:r>
              <a:rPr lang="en-GB" sz="1600" dirty="0" smtClean="0"/>
              <a:t>Optional single 32-bit single-cycle I/O port</a:t>
            </a:r>
          </a:p>
          <a:p>
            <a:pPr lvl="1">
              <a:defRPr/>
            </a:pPr>
            <a:r>
              <a:rPr lang="en-GB" sz="1600" dirty="0" smtClean="0"/>
              <a:t>Optional single 32-bit slave port that supports the DAP</a:t>
            </a:r>
          </a:p>
          <a:p>
            <a:r>
              <a:rPr lang="en-GB" sz="1800" dirty="0" smtClean="0"/>
              <a:t>Debug </a:t>
            </a:r>
            <a:r>
              <a:rPr lang="en-GB" sz="1800" dirty="0"/>
              <a:t>subsystem</a:t>
            </a:r>
          </a:p>
          <a:p>
            <a:pPr lvl="1"/>
            <a:r>
              <a:rPr lang="en-GB" sz="1600" dirty="0"/>
              <a:t>Handles debug control, program breakpoints, and data </a:t>
            </a:r>
            <a:r>
              <a:rPr lang="en-GB" sz="1600" dirty="0" err="1" smtClean="0"/>
              <a:t>watchpoints</a:t>
            </a:r>
            <a:endParaRPr lang="en-GB" sz="1600" dirty="0"/>
          </a:p>
          <a:p>
            <a:pPr lvl="1"/>
            <a:r>
              <a:rPr lang="en-GB" sz="1600" dirty="0"/>
              <a:t>When a debug event occurs, it can put the processor core in a halted state, where developers can analyse the status of the processor at that point, such as register values and </a:t>
            </a:r>
            <a:r>
              <a:rPr lang="en-GB" sz="1600" dirty="0" smtClean="0"/>
              <a:t>flags</a:t>
            </a:r>
          </a:p>
          <a:p>
            <a:pPr lvl="1"/>
            <a:r>
              <a:rPr lang="en-GB" sz="1600" dirty="0" smtClean="0"/>
              <a:t>Support for unlimited software breakpoints using BKPT instruction</a:t>
            </a:r>
          </a:p>
          <a:p>
            <a:pPr lvl="1"/>
            <a:r>
              <a:rPr lang="en-GB" sz="1600" dirty="0" smtClean="0"/>
              <a:t>Non-intrusive access to core peripherals and zero-</a:t>
            </a:r>
            <a:r>
              <a:rPr lang="en-GB" sz="1600" dirty="0" err="1" smtClean="0"/>
              <a:t>waitstate</a:t>
            </a:r>
            <a:r>
              <a:rPr lang="en-GB" sz="1600" dirty="0" smtClean="0"/>
              <a:t> system slaves through a compact bus matrix. A debugger can access these devices, including memory, even when the processor is running</a:t>
            </a:r>
            <a:endParaRPr lang="en-GB" sz="1600" dirty="0"/>
          </a:p>
          <a:p>
            <a:pPr marL="0" indent="0">
              <a:buFont typeface="Wingdings" pitchFamily="2" charset="2"/>
              <a:buNone/>
              <a:defRPr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62844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>
                <a:latin typeface="+mn-lt"/>
              </a:rPr>
              <a:t>ARM </a:t>
            </a:r>
            <a:r>
              <a:rPr lang="en-GB" cap="none" dirty="0" smtClean="0">
                <a:latin typeface="+mn-lt"/>
              </a:rPr>
              <a:t>Cortex-M0+ Processor</a:t>
            </a:r>
            <a:br>
              <a:rPr lang="en-GB" cap="none" dirty="0" smtClean="0">
                <a:latin typeface="+mn-lt"/>
              </a:rPr>
            </a:br>
            <a:r>
              <a:rPr lang="en-GB" cap="none" dirty="0" smtClean="0">
                <a:latin typeface="+mn-lt"/>
              </a:rPr>
              <a:t>Registers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401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Module Syllabus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1358900" y="1440000"/>
            <a:ext cx="10276886" cy="46800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sz="2000" dirty="0" smtClean="0"/>
              <a:t>ARM Architectures and Processors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What is ARM Architecture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ARM Processor Families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ARM Cortex-M Series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Cortex-M0+ Processor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ARM Processor vs. ARM Architectures </a:t>
            </a:r>
          </a:p>
          <a:p>
            <a:pPr>
              <a:spcBef>
                <a:spcPts val="1800"/>
              </a:spcBef>
            </a:pPr>
            <a:r>
              <a:rPr lang="en-GB" sz="2000" dirty="0" smtClean="0"/>
              <a:t>ARM Cortex-M0+ Processor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Cortex-M0+ </a:t>
            </a:r>
            <a:r>
              <a:rPr lang="en-GB" sz="1600" dirty="0"/>
              <a:t>Processor Overview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Cortex-M0+ Block Diagram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Cortex-M0+ Registers</a:t>
            </a:r>
          </a:p>
        </p:txBody>
      </p:sp>
    </p:spTree>
    <p:extLst>
      <p:ext uri="{BB962C8B-B14F-4D97-AF65-F5344CB8AC3E}">
        <p14:creationId xmlns:p14="http://schemas.microsoft.com/office/powerpoint/2010/main" val="41235560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Registers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60400" y="1435100"/>
            <a:ext cx="10795000" cy="4392800"/>
          </a:xfrm>
        </p:spPr>
        <p:txBody>
          <a:bodyPr/>
          <a:lstStyle/>
          <a:p>
            <a:r>
              <a:rPr lang="en-US" sz="2000" dirty="0" smtClean="0"/>
              <a:t>Processor registers</a:t>
            </a:r>
          </a:p>
          <a:p>
            <a:pPr lvl="1"/>
            <a:r>
              <a:rPr lang="en-US" sz="1800" dirty="0" smtClean="0"/>
              <a:t>The internal registers are used to store and process temporary data within the processor core</a:t>
            </a:r>
          </a:p>
          <a:p>
            <a:pPr lvl="1"/>
            <a:r>
              <a:rPr lang="en-US" sz="1800" dirty="0" smtClean="0"/>
              <a:t>All registers are inside the processor core, hence they can be accessed quickly</a:t>
            </a:r>
          </a:p>
          <a:p>
            <a:pPr lvl="1"/>
            <a:r>
              <a:rPr lang="en-US" sz="1800" dirty="0" smtClean="0"/>
              <a:t>Load-store architecture</a:t>
            </a:r>
          </a:p>
          <a:p>
            <a:pPr lvl="2"/>
            <a:r>
              <a:rPr lang="en-US" sz="1800" dirty="0" smtClean="0"/>
              <a:t>To process memory data, they have to be first loaded from memory to registers, processed inside the processor core using register data only, and then written back to memory if needed</a:t>
            </a:r>
          </a:p>
          <a:p>
            <a:r>
              <a:rPr lang="en-US" sz="2000" dirty="0" smtClean="0"/>
              <a:t>Cortex-M0+ registers</a:t>
            </a:r>
          </a:p>
          <a:p>
            <a:pPr lvl="1"/>
            <a:r>
              <a:rPr lang="en-US" sz="1800" dirty="0" smtClean="0"/>
              <a:t>Register bank</a:t>
            </a:r>
          </a:p>
          <a:p>
            <a:pPr lvl="2"/>
            <a:r>
              <a:rPr lang="en-US" sz="1800" dirty="0" smtClean="0"/>
              <a:t>Sixteen 32-bit registers (thirteen are used for general-purpose); </a:t>
            </a:r>
          </a:p>
          <a:p>
            <a:pPr lvl="1"/>
            <a:r>
              <a:rPr lang="en-US" sz="1800" dirty="0" smtClean="0"/>
              <a:t>Special registers</a:t>
            </a:r>
          </a:p>
        </p:txBody>
      </p:sp>
    </p:spTree>
    <p:extLst>
      <p:ext uri="{BB962C8B-B14F-4D97-AF65-F5344CB8AC3E}">
        <p14:creationId xmlns:p14="http://schemas.microsoft.com/office/powerpoint/2010/main" val="217844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Registers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4762757" y="1083671"/>
            <a:ext cx="3053156" cy="15273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R0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4762757" y="1308989"/>
            <a:ext cx="3053156" cy="15424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R1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762757" y="1535820"/>
            <a:ext cx="3053156" cy="15424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R2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762757" y="1762652"/>
            <a:ext cx="3053156" cy="15424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R3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4762757" y="2012169"/>
            <a:ext cx="3053156" cy="15273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R4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4762757" y="2237487"/>
            <a:ext cx="3053156" cy="15424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R5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4762757" y="2464318"/>
            <a:ext cx="3053156" cy="15424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R6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4762757" y="2691150"/>
            <a:ext cx="3053156" cy="15424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R7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4762757" y="2925544"/>
            <a:ext cx="3053156" cy="15273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R8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4762757" y="3152376"/>
            <a:ext cx="3053156" cy="15273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R9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4762757" y="3377694"/>
            <a:ext cx="3053156" cy="15424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R10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4762757" y="3604526"/>
            <a:ext cx="3053156" cy="15424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R11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4762757" y="3854042"/>
            <a:ext cx="3053156" cy="15273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R12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4762757" y="4080873"/>
            <a:ext cx="3053156" cy="15273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R13(banked)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4762757" y="4306192"/>
            <a:ext cx="3053156" cy="15424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R14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4762757" y="4533023"/>
            <a:ext cx="3053156" cy="15424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R15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4762757" y="5007858"/>
            <a:ext cx="3053156" cy="15273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 smtClean="0"/>
              <a:t>PSR</a:t>
            </a:r>
            <a:endParaRPr lang="en-GB" sz="1050" b="0" dirty="0"/>
          </a:p>
        </p:txBody>
      </p:sp>
      <p:sp>
        <p:nvSpPr>
          <p:cNvPr id="14" name="Right Brace 13"/>
          <p:cNvSpPr/>
          <p:nvPr/>
        </p:nvSpPr>
        <p:spPr bwMode="auto">
          <a:xfrm>
            <a:off x="8042309" y="1083670"/>
            <a:ext cx="241206" cy="1794994"/>
          </a:xfrm>
          <a:prstGeom prst="rightBrace">
            <a:avLst>
              <a:gd name="adj1" fmla="val 40152"/>
              <a:gd name="adj2" fmla="val 50000"/>
            </a:avLst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44" name="Right Brace 43"/>
          <p:cNvSpPr/>
          <p:nvPr/>
        </p:nvSpPr>
        <p:spPr bwMode="auto">
          <a:xfrm>
            <a:off x="8052887" y="2925543"/>
            <a:ext cx="239091" cy="1075182"/>
          </a:xfrm>
          <a:prstGeom prst="rightBrace">
            <a:avLst>
              <a:gd name="adj1" fmla="val 40152"/>
              <a:gd name="adj2" fmla="val 50000"/>
            </a:avLst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0502" name="TextBox 44"/>
          <p:cNvSpPr txBox="1">
            <a:spLocks noChangeArrowheads="1"/>
          </p:cNvSpPr>
          <p:nvPr/>
        </p:nvSpPr>
        <p:spPr bwMode="auto">
          <a:xfrm>
            <a:off x="2585557" y="4034301"/>
            <a:ext cx="205659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eaLnBrk="1" hangingPunct="1"/>
            <a:r>
              <a:rPr lang="en-GB" sz="900" b="0"/>
              <a:t>Stack Pointer (SP)</a:t>
            </a:r>
          </a:p>
        </p:txBody>
      </p:sp>
      <p:sp>
        <p:nvSpPr>
          <p:cNvPr id="20503" name="TextBox 45"/>
          <p:cNvSpPr txBox="1">
            <a:spLocks noChangeArrowheads="1"/>
          </p:cNvSpPr>
          <p:nvPr/>
        </p:nvSpPr>
        <p:spPr bwMode="auto">
          <a:xfrm>
            <a:off x="2585557" y="4253572"/>
            <a:ext cx="205659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eaLnBrk="1" hangingPunct="1"/>
            <a:r>
              <a:rPr lang="en-GB" sz="900" b="0"/>
              <a:t>Link Register (LR)</a:t>
            </a:r>
          </a:p>
        </p:txBody>
      </p:sp>
      <p:sp>
        <p:nvSpPr>
          <p:cNvPr id="20504" name="TextBox 46"/>
          <p:cNvSpPr txBox="1">
            <a:spLocks noChangeArrowheads="1"/>
          </p:cNvSpPr>
          <p:nvPr/>
        </p:nvSpPr>
        <p:spPr bwMode="auto">
          <a:xfrm>
            <a:off x="2585557" y="4481916"/>
            <a:ext cx="205659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eaLnBrk="1" hangingPunct="1"/>
            <a:r>
              <a:rPr lang="en-GB" sz="900" b="0"/>
              <a:t>Program Counter (PC)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4762757" y="5262508"/>
            <a:ext cx="3053156" cy="1542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PRIMASK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4762757" y="5518669"/>
            <a:ext cx="3053156" cy="15273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CONTROL</a:t>
            </a:r>
          </a:p>
        </p:txBody>
      </p:sp>
      <p:sp>
        <p:nvSpPr>
          <p:cNvPr id="20507" name="TextBox 49"/>
          <p:cNvSpPr txBox="1">
            <a:spLocks noChangeArrowheads="1"/>
          </p:cNvSpPr>
          <p:nvPr/>
        </p:nvSpPr>
        <p:spPr bwMode="auto">
          <a:xfrm>
            <a:off x="2196182" y="4956433"/>
            <a:ext cx="249366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eaLnBrk="1" hangingPunct="1"/>
            <a:r>
              <a:rPr lang="en-GB" sz="900" b="0" dirty="0"/>
              <a:t>Program Status </a:t>
            </a:r>
            <a:r>
              <a:rPr lang="en-GB" sz="900" b="0" dirty="0" smtClean="0"/>
              <a:t>Registers (PSR)</a:t>
            </a:r>
            <a:endParaRPr lang="en-GB" sz="900" b="0" dirty="0"/>
          </a:p>
        </p:txBody>
      </p:sp>
      <p:sp>
        <p:nvSpPr>
          <p:cNvPr id="20508" name="TextBox 50"/>
          <p:cNvSpPr txBox="1">
            <a:spLocks noChangeArrowheads="1"/>
          </p:cNvSpPr>
          <p:nvPr/>
        </p:nvSpPr>
        <p:spPr bwMode="auto">
          <a:xfrm>
            <a:off x="2366639" y="5209882"/>
            <a:ext cx="180208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eaLnBrk="1" hangingPunct="1"/>
            <a:r>
              <a:rPr lang="en-GB" sz="900" b="0" dirty="0"/>
              <a:t>Interrupt mask register</a:t>
            </a:r>
          </a:p>
        </p:txBody>
      </p:sp>
      <p:sp>
        <p:nvSpPr>
          <p:cNvPr id="20509" name="TextBox 51"/>
          <p:cNvSpPr txBox="1">
            <a:spLocks noChangeArrowheads="1"/>
          </p:cNvSpPr>
          <p:nvPr/>
        </p:nvSpPr>
        <p:spPr bwMode="auto">
          <a:xfrm>
            <a:off x="2803365" y="5463331"/>
            <a:ext cx="150224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900" b="0" dirty="0"/>
              <a:t>Stack definition</a:t>
            </a:r>
          </a:p>
        </p:txBody>
      </p:sp>
      <p:sp>
        <p:nvSpPr>
          <p:cNvPr id="20510" name="TextBox 53"/>
          <p:cNvSpPr txBox="1">
            <a:spLocks noChangeArrowheads="1"/>
          </p:cNvSpPr>
          <p:nvPr/>
        </p:nvSpPr>
        <p:spPr bwMode="auto">
          <a:xfrm>
            <a:off x="592435" y="4880832"/>
            <a:ext cx="20565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Special registers</a:t>
            </a:r>
          </a:p>
        </p:txBody>
      </p:sp>
      <p:sp>
        <p:nvSpPr>
          <p:cNvPr id="20511" name="TextBox 56"/>
          <p:cNvSpPr txBox="1">
            <a:spLocks noChangeArrowheads="1"/>
          </p:cNvSpPr>
          <p:nvPr/>
        </p:nvSpPr>
        <p:spPr bwMode="auto">
          <a:xfrm>
            <a:off x="552235" y="1035279"/>
            <a:ext cx="20565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Register bank</a:t>
            </a:r>
          </a:p>
        </p:txBody>
      </p:sp>
      <p:sp>
        <p:nvSpPr>
          <p:cNvPr id="58" name="Rectangle 57"/>
          <p:cNvSpPr/>
          <p:nvPr/>
        </p:nvSpPr>
        <p:spPr bwMode="auto">
          <a:xfrm>
            <a:off x="9009247" y="3864626"/>
            <a:ext cx="2329540" cy="15273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MSP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9009247" y="4297118"/>
            <a:ext cx="2329540" cy="15273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PSP</a:t>
            </a:r>
          </a:p>
        </p:txBody>
      </p:sp>
      <p:sp>
        <p:nvSpPr>
          <p:cNvPr id="20514" name="TextBox 59"/>
          <p:cNvSpPr txBox="1">
            <a:spLocks noChangeArrowheads="1"/>
          </p:cNvSpPr>
          <p:nvPr/>
        </p:nvSpPr>
        <p:spPr bwMode="auto">
          <a:xfrm>
            <a:off x="9419720" y="4011312"/>
            <a:ext cx="176249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900" b="0"/>
              <a:t>Main Stack Pointer</a:t>
            </a:r>
          </a:p>
        </p:txBody>
      </p:sp>
      <p:sp>
        <p:nvSpPr>
          <p:cNvPr id="20515" name="TextBox 60"/>
          <p:cNvSpPr txBox="1">
            <a:spLocks noChangeArrowheads="1"/>
          </p:cNvSpPr>
          <p:nvPr/>
        </p:nvSpPr>
        <p:spPr bwMode="auto">
          <a:xfrm>
            <a:off x="9343549" y="4469511"/>
            <a:ext cx="176249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900" b="0"/>
              <a:t>Process Stack Pointer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8757462" y="5007858"/>
            <a:ext cx="914043" cy="15273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APSR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9671505" y="5007858"/>
            <a:ext cx="914043" cy="15273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EPSR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0585548" y="5007858"/>
            <a:ext cx="914043" cy="15273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50" b="0" dirty="0"/>
              <a:t>IPSR</a:t>
            </a:r>
          </a:p>
        </p:txBody>
      </p:sp>
      <p:sp>
        <p:nvSpPr>
          <p:cNvPr id="20519" name="TextBox 74"/>
          <p:cNvSpPr txBox="1">
            <a:spLocks noChangeArrowheads="1"/>
          </p:cNvSpPr>
          <p:nvPr/>
        </p:nvSpPr>
        <p:spPr bwMode="auto">
          <a:xfrm>
            <a:off x="8704566" y="5219567"/>
            <a:ext cx="10219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900" b="0"/>
              <a:t>Application</a:t>
            </a:r>
          </a:p>
          <a:p>
            <a:pPr algn="ctr" eaLnBrk="1" hangingPunct="1"/>
            <a:r>
              <a:rPr lang="en-GB" sz="900" b="0"/>
              <a:t>PSR</a:t>
            </a:r>
          </a:p>
        </p:txBody>
      </p:sp>
      <p:sp>
        <p:nvSpPr>
          <p:cNvPr id="20520" name="TextBox 75"/>
          <p:cNvSpPr txBox="1">
            <a:spLocks noChangeArrowheads="1"/>
          </p:cNvSpPr>
          <p:nvPr/>
        </p:nvSpPr>
        <p:spPr bwMode="auto">
          <a:xfrm>
            <a:off x="9660925" y="5219567"/>
            <a:ext cx="10240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900" b="0"/>
              <a:t>Execution</a:t>
            </a:r>
          </a:p>
          <a:p>
            <a:pPr algn="ctr" eaLnBrk="1" hangingPunct="1"/>
            <a:r>
              <a:rPr lang="en-GB" sz="900" b="0"/>
              <a:t>PSR</a:t>
            </a:r>
          </a:p>
        </p:txBody>
      </p:sp>
      <p:sp>
        <p:nvSpPr>
          <p:cNvPr id="20521" name="TextBox 76"/>
          <p:cNvSpPr txBox="1">
            <a:spLocks noChangeArrowheads="1"/>
          </p:cNvSpPr>
          <p:nvPr/>
        </p:nvSpPr>
        <p:spPr bwMode="auto">
          <a:xfrm>
            <a:off x="10574968" y="5219567"/>
            <a:ext cx="10240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900" b="0"/>
              <a:t>Interrupt</a:t>
            </a:r>
          </a:p>
          <a:p>
            <a:pPr algn="ctr" eaLnBrk="1" hangingPunct="1"/>
            <a:r>
              <a:rPr lang="en-GB" sz="900" b="0"/>
              <a:t>PSR</a:t>
            </a:r>
          </a:p>
        </p:txBody>
      </p:sp>
      <p:sp>
        <p:nvSpPr>
          <p:cNvPr id="20522" name="TextBox 89"/>
          <p:cNvSpPr txBox="1">
            <a:spLocks noChangeArrowheads="1"/>
          </p:cNvSpPr>
          <p:nvPr/>
        </p:nvSpPr>
        <p:spPr bwMode="auto">
          <a:xfrm>
            <a:off x="8129058" y="1820116"/>
            <a:ext cx="9627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900" b="0"/>
              <a:t>Low</a:t>
            </a:r>
          </a:p>
          <a:p>
            <a:pPr algn="ctr" eaLnBrk="1" hangingPunct="1"/>
            <a:r>
              <a:rPr lang="en-GB" sz="900" b="0"/>
              <a:t>Registers</a:t>
            </a:r>
          </a:p>
        </p:txBody>
      </p:sp>
      <p:sp>
        <p:nvSpPr>
          <p:cNvPr id="20523" name="TextBox 90"/>
          <p:cNvSpPr txBox="1">
            <a:spLocks noChangeArrowheads="1"/>
          </p:cNvSpPr>
          <p:nvPr/>
        </p:nvSpPr>
        <p:spPr bwMode="auto">
          <a:xfrm>
            <a:off x="8156563" y="3321743"/>
            <a:ext cx="9627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900" b="0"/>
              <a:t>High</a:t>
            </a:r>
          </a:p>
          <a:p>
            <a:pPr algn="ctr" eaLnBrk="1" hangingPunct="1"/>
            <a:r>
              <a:rPr lang="en-GB" sz="900" b="0"/>
              <a:t>Registers</a:t>
            </a:r>
          </a:p>
        </p:txBody>
      </p:sp>
      <p:sp>
        <p:nvSpPr>
          <p:cNvPr id="20524" name="TextBox 95"/>
          <p:cNvSpPr txBox="1">
            <a:spLocks noChangeArrowheads="1"/>
          </p:cNvSpPr>
          <p:nvPr/>
        </p:nvSpPr>
        <p:spPr bwMode="auto">
          <a:xfrm>
            <a:off x="2708275" y="2369050"/>
            <a:ext cx="19571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900" b="0"/>
              <a:t>General purpose</a:t>
            </a:r>
          </a:p>
          <a:p>
            <a:pPr algn="ctr" eaLnBrk="1" hangingPunct="1"/>
            <a:r>
              <a:rPr lang="en-GB" sz="900" b="0"/>
              <a:t> register</a:t>
            </a:r>
          </a:p>
        </p:txBody>
      </p:sp>
      <p:sp>
        <p:nvSpPr>
          <p:cNvPr id="97" name="Right Brace 96"/>
          <p:cNvSpPr/>
          <p:nvPr/>
        </p:nvSpPr>
        <p:spPr bwMode="auto">
          <a:xfrm rot="10800000">
            <a:off x="4273996" y="1083670"/>
            <a:ext cx="239091" cy="2923104"/>
          </a:xfrm>
          <a:prstGeom prst="rightBrace">
            <a:avLst>
              <a:gd name="adj1" fmla="val 40152"/>
              <a:gd name="adj2" fmla="val 50000"/>
            </a:avLst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6410" name="Right Arrow 16409"/>
          <p:cNvSpPr/>
          <p:nvPr/>
        </p:nvSpPr>
        <p:spPr bwMode="auto">
          <a:xfrm>
            <a:off x="7902663" y="4106581"/>
            <a:ext cx="514148" cy="119465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04" name="Right Arrow 103"/>
          <p:cNvSpPr/>
          <p:nvPr/>
        </p:nvSpPr>
        <p:spPr bwMode="auto">
          <a:xfrm>
            <a:off x="7902663" y="5030542"/>
            <a:ext cx="514148" cy="120977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06" name="Right Brace 105"/>
          <p:cNvSpPr/>
          <p:nvPr/>
        </p:nvSpPr>
        <p:spPr bwMode="auto">
          <a:xfrm rot="10800000">
            <a:off x="8583964" y="3787505"/>
            <a:ext cx="239089" cy="737959"/>
          </a:xfrm>
          <a:prstGeom prst="rightBrace">
            <a:avLst>
              <a:gd name="adj1" fmla="val 40152"/>
              <a:gd name="adj2" fmla="val 50000"/>
            </a:avLst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cxnSp>
        <p:nvCxnSpPr>
          <p:cNvPr id="16413" name="Straight Connector 16412"/>
          <p:cNvCxnSpPr/>
          <p:nvPr/>
        </p:nvCxnSpPr>
        <p:spPr bwMode="auto">
          <a:xfrm>
            <a:off x="603016" y="4823368"/>
            <a:ext cx="10996019" cy="0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8692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28"/>
          <p:cNvSpPr/>
          <p:nvPr/>
        </p:nvSpPr>
        <p:spPr bwMode="auto">
          <a:xfrm>
            <a:off x="9815382" y="4337051"/>
            <a:ext cx="1032530" cy="14716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128" name="Rectangle 127"/>
          <p:cNvSpPr/>
          <p:nvPr/>
        </p:nvSpPr>
        <p:spPr bwMode="auto">
          <a:xfrm>
            <a:off x="9815382" y="3416300"/>
            <a:ext cx="1032530" cy="9271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9815382" y="2205038"/>
            <a:ext cx="1032530" cy="1206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2150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Registers</a:t>
            </a:r>
          </a:p>
        </p:txBody>
      </p:sp>
      <p:sp>
        <p:nvSpPr>
          <p:cNvPr id="21510" name="Content Placeholder 2"/>
          <p:cNvSpPr>
            <a:spLocks noGrp="1"/>
          </p:cNvSpPr>
          <p:nvPr>
            <p:ph idx="1"/>
          </p:nvPr>
        </p:nvSpPr>
        <p:spPr>
          <a:xfrm>
            <a:off x="723900" y="906463"/>
            <a:ext cx="6972300" cy="54737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800" dirty="0" smtClean="0"/>
              <a:t>R0 – R12: general purpose registers</a:t>
            </a:r>
          </a:p>
          <a:p>
            <a:pPr lvl="1">
              <a:spcBef>
                <a:spcPts val="600"/>
              </a:spcBef>
            </a:pPr>
            <a:r>
              <a:rPr lang="en-GB" sz="1500" dirty="0" smtClean="0"/>
              <a:t>Low registers (R0 – R7) can be accessed by any instruction</a:t>
            </a:r>
          </a:p>
          <a:p>
            <a:pPr lvl="1">
              <a:spcBef>
                <a:spcPts val="600"/>
              </a:spcBef>
            </a:pPr>
            <a:r>
              <a:rPr lang="en-GB" sz="1500" dirty="0" smtClean="0"/>
              <a:t>High registers (R8 – R12) sometimes cannot be accessed e.g. by some Thumb (16-bit) instructions</a:t>
            </a:r>
          </a:p>
          <a:p>
            <a:pPr>
              <a:spcBef>
                <a:spcPts val="600"/>
              </a:spcBef>
            </a:pPr>
            <a:r>
              <a:rPr lang="en-GB" sz="1800" dirty="0" smtClean="0"/>
              <a:t>R13: Stack Pointer (SP)</a:t>
            </a:r>
          </a:p>
          <a:p>
            <a:pPr lvl="1">
              <a:spcBef>
                <a:spcPts val="600"/>
              </a:spcBef>
            </a:pPr>
            <a:r>
              <a:rPr lang="en-GB" sz="1500" dirty="0" smtClean="0"/>
              <a:t>Records the current address of the stack</a:t>
            </a:r>
          </a:p>
          <a:p>
            <a:pPr lvl="1">
              <a:spcBef>
                <a:spcPts val="600"/>
              </a:spcBef>
            </a:pPr>
            <a:r>
              <a:rPr lang="en-GB" sz="1500" dirty="0" smtClean="0"/>
              <a:t>Used for saving the context of a program while switching between tasks</a:t>
            </a:r>
          </a:p>
          <a:p>
            <a:pPr lvl="1">
              <a:spcBef>
                <a:spcPts val="600"/>
              </a:spcBef>
            </a:pPr>
            <a:r>
              <a:rPr lang="en-GB" sz="1500" dirty="0" smtClean="0"/>
              <a:t>Cortex-M0+ has two SPs: </a:t>
            </a:r>
            <a:r>
              <a:rPr lang="en-GB" sz="1500" i="1" dirty="0" smtClean="0"/>
              <a:t>Main SP</a:t>
            </a:r>
            <a:r>
              <a:rPr lang="en-GB" sz="1500" dirty="0" smtClean="0"/>
              <a:t>, used in applications that require privileged access e.g. OS kernel, and exception handlers, and </a:t>
            </a:r>
            <a:r>
              <a:rPr lang="en-GB" sz="1500" i="1" dirty="0" smtClean="0"/>
              <a:t>Process SP</a:t>
            </a:r>
            <a:r>
              <a:rPr lang="en-GB" sz="1500" dirty="0" smtClean="0"/>
              <a:t>,  used in base-level application code (when not running an exception handler)</a:t>
            </a:r>
          </a:p>
          <a:p>
            <a:pPr>
              <a:spcBef>
                <a:spcPts val="600"/>
              </a:spcBef>
            </a:pPr>
            <a:r>
              <a:rPr lang="en-GB" sz="1800" dirty="0" smtClean="0"/>
              <a:t>R15: Program Counter (PC)</a:t>
            </a:r>
          </a:p>
          <a:p>
            <a:pPr lvl="1">
              <a:spcBef>
                <a:spcPts val="600"/>
              </a:spcBef>
            </a:pPr>
            <a:r>
              <a:rPr lang="en-GB" sz="1500" dirty="0" smtClean="0"/>
              <a:t>Records the address of the current instruction code</a:t>
            </a:r>
          </a:p>
          <a:p>
            <a:pPr lvl="1">
              <a:spcBef>
                <a:spcPts val="600"/>
              </a:spcBef>
            </a:pPr>
            <a:r>
              <a:rPr lang="en-GB" sz="1500" dirty="0" smtClean="0"/>
              <a:t>Automatically incremented by 4 at each operation (for 32-bit instruction code), except branching operations</a:t>
            </a:r>
          </a:p>
          <a:p>
            <a:pPr lvl="1">
              <a:spcBef>
                <a:spcPts val="600"/>
              </a:spcBef>
            </a:pPr>
            <a:r>
              <a:rPr lang="en-GB" sz="1500" dirty="0" smtClean="0"/>
              <a:t>A branching operation, such as function calls, will change the PC to a specific address, meanwhile it saves the current PC to the Link Register (LR)</a:t>
            </a:r>
          </a:p>
          <a:p>
            <a:pPr lvl="1">
              <a:spcBef>
                <a:spcPts val="600"/>
              </a:spcBef>
            </a:pPr>
            <a:r>
              <a:rPr lang="en-GB" sz="1500" dirty="0" smtClean="0"/>
              <a:t>On reset processor loads PC with the value of the reset vector, that is at address 0x00000004. Bit[0] of the value is loaded into the EPSR T-bit at reset and must be 1.</a:t>
            </a:r>
          </a:p>
          <a:p>
            <a:pPr lvl="1">
              <a:spcBef>
                <a:spcPts val="600"/>
              </a:spcBef>
            </a:pPr>
            <a:endParaRPr lang="en-GB" sz="1400" dirty="0" smtClean="0"/>
          </a:p>
        </p:txBody>
      </p:sp>
      <p:sp>
        <p:nvSpPr>
          <p:cNvPr id="8" name="Rectangle 7"/>
          <p:cNvSpPr/>
          <p:nvPr/>
        </p:nvSpPr>
        <p:spPr bwMode="auto">
          <a:xfrm>
            <a:off x="8780736" y="1414464"/>
            <a:ext cx="1034646" cy="1476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Data</a:t>
            </a:r>
          </a:p>
        </p:txBody>
      </p:sp>
      <p:cxnSp>
        <p:nvCxnSpPr>
          <p:cNvPr id="10" name="Curved Connector 9"/>
          <p:cNvCxnSpPr/>
          <p:nvPr/>
        </p:nvCxnSpPr>
        <p:spPr bwMode="auto">
          <a:xfrm>
            <a:off x="9665157" y="1639888"/>
            <a:ext cx="516265" cy="571500"/>
          </a:xfrm>
          <a:prstGeom prst="curvedConnector2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8" name="Rectangle 17"/>
          <p:cNvSpPr/>
          <p:nvPr/>
        </p:nvSpPr>
        <p:spPr bwMode="auto">
          <a:xfrm>
            <a:off x="10847913" y="1416050"/>
            <a:ext cx="1034645" cy="1476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Data</a:t>
            </a:r>
            <a:endParaRPr lang="en-GB" sz="1100" dirty="0"/>
          </a:p>
        </p:txBody>
      </p:sp>
      <p:cxnSp>
        <p:nvCxnSpPr>
          <p:cNvPr id="19" name="Curved Connector 18"/>
          <p:cNvCxnSpPr/>
          <p:nvPr/>
        </p:nvCxnSpPr>
        <p:spPr bwMode="auto">
          <a:xfrm rot="5400000" flipH="1" flipV="1">
            <a:off x="10362210" y="1719335"/>
            <a:ext cx="603250" cy="368156"/>
          </a:xfrm>
          <a:prstGeom prst="curvedConnector2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7" name="Rectangle 26"/>
          <p:cNvSpPr/>
          <p:nvPr/>
        </p:nvSpPr>
        <p:spPr bwMode="auto">
          <a:xfrm>
            <a:off x="8323714" y="3544888"/>
            <a:ext cx="1034646" cy="146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PC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8323714" y="3136900"/>
            <a:ext cx="1034646" cy="146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SP</a:t>
            </a:r>
          </a:p>
        </p:txBody>
      </p:sp>
      <p:cxnSp>
        <p:nvCxnSpPr>
          <p:cNvPr id="37" name="Straight Arrow Connector 36"/>
          <p:cNvCxnSpPr/>
          <p:nvPr/>
        </p:nvCxnSpPr>
        <p:spPr bwMode="auto">
          <a:xfrm>
            <a:off x="11150476" y="2211388"/>
            <a:ext cx="0" cy="1200150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518" name="TextBox 37"/>
          <p:cNvSpPr txBox="1">
            <a:spLocks noChangeArrowheads="1"/>
          </p:cNvSpPr>
          <p:nvPr/>
        </p:nvSpPr>
        <p:spPr bwMode="auto">
          <a:xfrm>
            <a:off x="11150477" y="2679700"/>
            <a:ext cx="70243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Address</a:t>
            </a:r>
          </a:p>
        </p:txBody>
      </p:sp>
      <p:sp>
        <p:nvSpPr>
          <p:cNvPr id="21519" name="TextBox 39"/>
          <p:cNvSpPr txBox="1">
            <a:spLocks noChangeArrowheads="1"/>
          </p:cNvSpPr>
          <p:nvPr/>
        </p:nvSpPr>
        <p:spPr bwMode="auto">
          <a:xfrm>
            <a:off x="11150477" y="2205039"/>
            <a:ext cx="4443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Low</a:t>
            </a:r>
          </a:p>
        </p:txBody>
      </p:sp>
      <p:sp>
        <p:nvSpPr>
          <p:cNvPr id="21520" name="TextBox 40"/>
          <p:cNvSpPr txBox="1">
            <a:spLocks noChangeArrowheads="1"/>
          </p:cNvSpPr>
          <p:nvPr/>
        </p:nvSpPr>
        <p:spPr bwMode="auto">
          <a:xfrm>
            <a:off x="11150476" y="3325814"/>
            <a:ext cx="4764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High</a:t>
            </a:r>
          </a:p>
        </p:txBody>
      </p:sp>
      <p:sp>
        <p:nvSpPr>
          <p:cNvPr id="21521" name="TextBox 41"/>
          <p:cNvSpPr txBox="1">
            <a:spLocks noChangeArrowheads="1"/>
          </p:cNvSpPr>
          <p:nvPr/>
        </p:nvSpPr>
        <p:spPr bwMode="auto">
          <a:xfrm>
            <a:off x="9280074" y="1793875"/>
            <a:ext cx="57900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PUSH</a:t>
            </a:r>
          </a:p>
        </p:txBody>
      </p:sp>
      <p:sp>
        <p:nvSpPr>
          <p:cNvPr id="21522" name="TextBox 42"/>
          <p:cNvSpPr txBox="1">
            <a:spLocks noChangeArrowheads="1"/>
          </p:cNvSpPr>
          <p:nvPr/>
        </p:nvSpPr>
        <p:spPr bwMode="auto">
          <a:xfrm>
            <a:off x="10663833" y="1793875"/>
            <a:ext cx="48282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POP</a:t>
            </a:r>
          </a:p>
        </p:txBody>
      </p:sp>
      <p:cxnSp>
        <p:nvCxnSpPr>
          <p:cNvPr id="59" name="Straight Arrow Connector 58"/>
          <p:cNvCxnSpPr>
            <a:stCxn id="28" idx="3"/>
          </p:cNvCxnSpPr>
          <p:nvPr/>
        </p:nvCxnSpPr>
        <p:spPr bwMode="auto">
          <a:xfrm flipV="1">
            <a:off x="9358361" y="2211389"/>
            <a:ext cx="457021" cy="998537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1" name="Straight Arrow Connector 60"/>
          <p:cNvCxnSpPr/>
          <p:nvPr/>
        </p:nvCxnSpPr>
        <p:spPr bwMode="auto">
          <a:xfrm>
            <a:off x="9358361" y="3611564"/>
            <a:ext cx="457021" cy="1239837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>
            <a:off x="9815382" y="229711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>
            <a:off x="9815382" y="238918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9815382" y="248285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/>
          <p:nvPr/>
        </p:nvCxnSpPr>
        <p:spPr bwMode="auto">
          <a:xfrm>
            <a:off x="9815382" y="257333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/>
          <p:cNvCxnSpPr/>
          <p:nvPr/>
        </p:nvCxnSpPr>
        <p:spPr bwMode="auto">
          <a:xfrm>
            <a:off x="9815382" y="266541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9815382" y="275907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>
            <a:off x="9815382" y="285432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9815382" y="294640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Straight Connector 72"/>
          <p:cNvCxnSpPr/>
          <p:nvPr/>
        </p:nvCxnSpPr>
        <p:spPr bwMode="auto">
          <a:xfrm>
            <a:off x="9815382" y="304006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Straight Connector 73"/>
          <p:cNvCxnSpPr/>
          <p:nvPr/>
        </p:nvCxnSpPr>
        <p:spPr bwMode="auto">
          <a:xfrm>
            <a:off x="9815382" y="313055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9815382" y="322262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/>
          <p:cNvCxnSpPr/>
          <p:nvPr/>
        </p:nvCxnSpPr>
        <p:spPr bwMode="auto">
          <a:xfrm>
            <a:off x="9815382" y="331628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/>
          <p:nvPr/>
        </p:nvCxnSpPr>
        <p:spPr bwMode="auto">
          <a:xfrm>
            <a:off x="9815382" y="341153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/>
          <p:nvPr/>
        </p:nvCxnSpPr>
        <p:spPr bwMode="auto">
          <a:xfrm>
            <a:off x="9815382" y="350361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>
            <a:off x="9815382" y="359727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/>
          <p:cNvCxnSpPr/>
          <p:nvPr/>
        </p:nvCxnSpPr>
        <p:spPr bwMode="auto">
          <a:xfrm>
            <a:off x="9815382" y="368776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>
            <a:off x="9815382" y="377031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>
            <a:off x="9815382" y="386238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>
            <a:off x="9815382" y="395605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>
            <a:off x="9815382" y="404653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>
            <a:off x="9815382" y="413861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Straight Connector 105"/>
          <p:cNvCxnSpPr/>
          <p:nvPr/>
        </p:nvCxnSpPr>
        <p:spPr bwMode="auto">
          <a:xfrm>
            <a:off x="9815382" y="423227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/>
          <p:cNvCxnSpPr/>
          <p:nvPr/>
        </p:nvCxnSpPr>
        <p:spPr bwMode="auto">
          <a:xfrm>
            <a:off x="9815382" y="432752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Straight Connector 107"/>
          <p:cNvCxnSpPr/>
          <p:nvPr/>
        </p:nvCxnSpPr>
        <p:spPr bwMode="auto">
          <a:xfrm>
            <a:off x="9815382" y="441960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>
            <a:off x="9815382" y="451326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Straight Connector 109"/>
          <p:cNvCxnSpPr/>
          <p:nvPr/>
        </p:nvCxnSpPr>
        <p:spPr bwMode="auto">
          <a:xfrm>
            <a:off x="9815382" y="460375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>
            <a:off x="9815382" y="469582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Straight Connector 111"/>
          <p:cNvCxnSpPr/>
          <p:nvPr/>
        </p:nvCxnSpPr>
        <p:spPr bwMode="auto">
          <a:xfrm>
            <a:off x="9815382" y="478948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9815382" y="488473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Straight Connector 113"/>
          <p:cNvCxnSpPr/>
          <p:nvPr/>
        </p:nvCxnSpPr>
        <p:spPr bwMode="auto">
          <a:xfrm>
            <a:off x="9815382" y="497681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Straight Connector 114"/>
          <p:cNvCxnSpPr/>
          <p:nvPr/>
        </p:nvCxnSpPr>
        <p:spPr bwMode="auto">
          <a:xfrm>
            <a:off x="9815382" y="507047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Straight Connector 115"/>
          <p:cNvCxnSpPr/>
          <p:nvPr/>
        </p:nvCxnSpPr>
        <p:spPr bwMode="auto">
          <a:xfrm>
            <a:off x="9815382" y="516096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Straight Connector 116"/>
          <p:cNvCxnSpPr/>
          <p:nvPr/>
        </p:nvCxnSpPr>
        <p:spPr bwMode="auto">
          <a:xfrm>
            <a:off x="9815382" y="525145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Straight Connector 117"/>
          <p:cNvCxnSpPr/>
          <p:nvPr/>
        </p:nvCxnSpPr>
        <p:spPr bwMode="auto">
          <a:xfrm>
            <a:off x="9815382" y="534352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Straight Connector 118"/>
          <p:cNvCxnSpPr/>
          <p:nvPr/>
        </p:nvCxnSpPr>
        <p:spPr bwMode="auto">
          <a:xfrm>
            <a:off x="9815382" y="543718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Straight Connector 119"/>
          <p:cNvCxnSpPr/>
          <p:nvPr/>
        </p:nvCxnSpPr>
        <p:spPr bwMode="auto">
          <a:xfrm>
            <a:off x="9815382" y="553243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120"/>
          <p:cNvCxnSpPr/>
          <p:nvPr/>
        </p:nvCxnSpPr>
        <p:spPr bwMode="auto">
          <a:xfrm>
            <a:off x="9815382" y="562451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>
            <a:off x="9815382" y="571817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Straight Connector 122"/>
          <p:cNvCxnSpPr/>
          <p:nvPr/>
        </p:nvCxnSpPr>
        <p:spPr bwMode="auto">
          <a:xfrm>
            <a:off x="9815382" y="5808663"/>
            <a:ext cx="1032530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24" name="Rectangle 123"/>
          <p:cNvSpPr/>
          <p:nvPr/>
        </p:nvSpPr>
        <p:spPr bwMode="auto">
          <a:xfrm>
            <a:off x="9815382" y="2216150"/>
            <a:ext cx="1032530" cy="1195388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Stack</a:t>
            </a:r>
          </a:p>
        </p:txBody>
      </p:sp>
      <p:sp>
        <p:nvSpPr>
          <p:cNvPr id="125" name="Rectangle 124"/>
          <p:cNvSpPr/>
          <p:nvPr/>
        </p:nvSpPr>
        <p:spPr bwMode="auto">
          <a:xfrm>
            <a:off x="9815382" y="4337051"/>
            <a:ext cx="1032530" cy="1471613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Code</a:t>
            </a:r>
          </a:p>
        </p:txBody>
      </p:sp>
      <p:sp>
        <p:nvSpPr>
          <p:cNvPr id="126" name="Rectangle 125"/>
          <p:cNvSpPr/>
          <p:nvPr/>
        </p:nvSpPr>
        <p:spPr bwMode="auto">
          <a:xfrm>
            <a:off x="9815382" y="3409950"/>
            <a:ext cx="1032530" cy="927100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Heap</a:t>
            </a:r>
          </a:p>
        </p:txBody>
      </p:sp>
    </p:spTree>
    <p:extLst>
      <p:ext uri="{BB962C8B-B14F-4D97-AF65-F5344CB8AC3E}">
        <p14:creationId xmlns:p14="http://schemas.microsoft.com/office/powerpoint/2010/main" val="233552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Registers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98500" y="1282701"/>
            <a:ext cx="10792628" cy="1841500"/>
          </a:xfrm>
        </p:spPr>
        <p:txBody>
          <a:bodyPr/>
          <a:lstStyle/>
          <a:p>
            <a:r>
              <a:rPr lang="en-US" dirty="0" smtClean="0"/>
              <a:t>R14: Link Register (LR)</a:t>
            </a:r>
          </a:p>
          <a:p>
            <a:pPr lvl="1"/>
            <a:r>
              <a:rPr lang="en-US" dirty="0" smtClean="0"/>
              <a:t>The LR is used to store the return address of a subroutine or a function call</a:t>
            </a:r>
          </a:p>
          <a:p>
            <a:pPr lvl="1"/>
            <a:r>
              <a:rPr lang="en-US" dirty="0" smtClean="0"/>
              <a:t>The program counter (PC) will load the value from LR after a function is finished</a:t>
            </a:r>
          </a:p>
        </p:txBody>
      </p:sp>
      <p:sp>
        <p:nvSpPr>
          <p:cNvPr id="87" name="Rectangle 86"/>
          <p:cNvSpPr/>
          <p:nvPr/>
        </p:nvSpPr>
        <p:spPr bwMode="auto">
          <a:xfrm>
            <a:off x="9438763" y="3500438"/>
            <a:ext cx="1032530" cy="20367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88" name="Rectangle 87"/>
          <p:cNvSpPr/>
          <p:nvPr/>
        </p:nvSpPr>
        <p:spPr bwMode="auto">
          <a:xfrm>
            <a:off x="9438763" y="3495676"/>
            <a:ext cx="1032530" cy="1109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89" name="Rectangle 88"/>
          <p:cNvSpPr/>
          <p:nvPr/>
        </p:nvSpPr>
        <p:spPr bwMode="auto">
          <a:xfrm>
            <a:off x="9438763" y="4889500"/>
            <a:ext cx="1032530" cy="552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90" name="Rectangle 89"/>
          <p:cNvSpPr/>
          <p:nvPr/>
        </p:nvSpPr>
        <p:spPr bwMode="auto">
          <a:xfrm>
            <a:off x="9438763" y="5348288"/>
            <a:ext cx="1032530" cy="936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91" name="Rectangle 90"/>
          <p:cNvSpPr/>
          <p:nvPr/>
        </p:nvSpPr>
        <p:spPr bwMode="auto">
          <a:xfrm>
            <a:off x="9438763" y="3587751"/>
            <a:ext cx="1032530" cy="9366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92" name="Rectangle 91"/>
          <p:cNvSpPr/>
          <p:nvPr/>
        </p:nvSpPr>
        <p:spPr bwMode="auto">
          <a:xfrm>
            <a:off x="7430830" y="5329238"/>
            <a:ext cx="1034646" cy="146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PC</a:t>
            </a:r>
          </a:p>
        </p:txBody>
      </p:sp>
      <p:sp>
        <p:nvSpPr>
          <p:cNvPr id="93" name="Rectangle 92"/>
          <p:cNvSpPr/>
          <p:nvPr/>
        </p:nvSpPr>
        <p:spPr bwMode="auto">
          <a:xfrm>
            <a:off x="7430830" y="3560763"/>
            <a:ext cx="1034646" cy="146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LR</a:t>
            </a:r>
          </a:p>
        </p:txBody>
      </p:sp>
      <p:cxnSp>
        <p:nvCxnSpPr>
          <p:cNvPr id="94" name="Straight Arrow Connector 93"/>
          <p:cNvCxnSpPr/>
          <p:nvPr/>
        </p:nvCxnSpPr>
        <p:spPr bwMode="auto">
          <a:xfrm>
            <a:off x="8619932" y="5402263"/>
            <a:ext cx="787092" cy="0"/>
          </a:xfrm>
          <a:prstGeom prst="straightConnector1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95" name="Straight Arrow Connector 94"/>
          <p:cNvCxnSpPr/>
          <p:nvPr/>
        </p:nvCxnSpPr>
        <p:spPr bwMode="auto">
          <a:xfrm>
            <a:off x="7949211" y="3797300"/>
            <a:ext cx="0" cy="1447800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6" name="Straight Connector 95"/>
          <p:cNvCxnSpPr/>
          <p:nvPr/>
        </p:nvCxnSpPr>
        <p:spPr bwMode="auto">
          <a:xfrm>
            <a:off x="9438763" y="358616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>
            <a:off x="9438763" y="367823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/>
          <p:cNvCxnSpPr/>
          <p:nvPr/>
        </p:nvCxnSpPr>
        <p:spPr bwMode="auto">
          <a:xfrm>
            <a:off x="9438763" y="377190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>
            <a:off x="9438763" y="386238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Straight Connector 99"/>
          <p:cNvCxnSpPr/>
          <p:nvPr/>
        </p:nvCxnSpPr>
        <p:spPr bwMode="auto">
          <a:xfrm>
            <a:off x="9438763" y="395446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>
            <a:off x="9438763" y="404812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>
            <a:off x="9438763" y="414337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>
            <a:off x="9438763" y="423545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>
            <a:off x="9438763" y="432911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>
            <a:off x="9438763" y="441960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Straight Connector 105"/>
          <p:cNvCxnSpPr/>
          <p:nvPr/>
        </p:nvCxnSpPr>
        <p:spPr bwMode="auto">
          <a:xfrm>
            <a:off x="9438763" y="451167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/>
          <p:cNvCxnSpPr/>
          <p:nvPr/>
        </p:nvCxnSpPr>
        <p:spPr bwMode="auto">
          <a:xfrm>
            <a:off x="9438763" y="460533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Straight Connector 107"/>
          <p:cNvCxnSpPr/>
          <p:nvPr/>
        </p:nvCxnSpPr>
        <p:spPr bwMode="auto">
          <a:xfrm>
            <a:off x="9438763" y="470058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>
            <a:off x="9438763" y="479425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Straight Connector 109"/>
          <p:cNvCxnSpPr/>
          <p:nvPr/>
        </p:nvCxnSpPr>
        <p:spPr bwMode="auto">
          <a:xfrm>
            <a:off x="9438763" y="488950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>
            <a:off x="9438763" y="498157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Straight Connector 111"/>
          <p:cNvCxnSpPr/>
          <p:nvPr/>
        </p:nvCxnSpPr>
        <p:spPr bwMode="auto">
          <a:xfrm>
            <a:off x="9438763" y="507523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9438763" y="516572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Straight Connector 113"/>
          <p:cNvCxnSpPr/>
          <p:nvPr/>
        </p:nvCxnSpPr>
        <p:spPr bwMode="auto">
          <a:xfrm>
            <a:off x="9438763" y="525621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Straight Connector 114"/>
          <p:cNvCxnSpPr/>
          <p:nvPr/>
        </p:nvCxnSpPr>
        <p:spPr bwMode="auto">
          <a:xfrm>
            <a:off x="9438763" y="534828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Straight Connector 115"/>
          <p:cNvCxnSpPr/>
          <p:nvPr/>
        </p:nvCxnSpPr>
        <p:spPr bwMode="auto">
          <a:xfrm>
            <a:off x="9438763" y="544195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Straight Connector 116"/>
          <p:cNvCxnSpPr/>
          <p:nvPr/>
        </p:nvCxnSpPr>
        <p:spPr bwMode="auto">
          <a:xfrm>
            <a:off x="9438763" y="553720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18" name="Rectangle 117"/>
          <p:cNvSpPr/>
          <p:nvPr/>
        </p:nvSpPr>
        <p:spPr bwMode="auto">
          <a:xfrm>
            <a:off x="9438763" y="3500438"/>
            <a:ext cx="1032530" cy="2036762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22564" name="TextBox 40"/>
          <p:cNvSpPr txBox="1">
            <a:spLocks noChangeArrowheads="1"/>
          </p:cNvSpPr>
          <p:nvPr/>
        </p:nvSpPr>
        <p:spPr bwMode="auto">
          <a:xfrm>
            <a:off x="9598936" y="3797301"/>
            <a:ext cx="72487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/>
              <a:t>Main</a:t>
            </a:r>
          </a:p>
          <a:p>
            <a:pPr algn="ctr" eaLnBrk="1" hangingPunct="1"/>
            <a:r>
              <a:rPr lang="en-GB" sz="1100" b="0"/>
              <a:t>Program</a:t>
            </a:r>
          </a:p>
          <a:p>
            <a:pPr algn="ctr" eaLnBrk="1" hangingPunct="1"/>
            <a:r>
              <a:rPr lang="en-GB" sz="1100" b="0"/>
              <a:t>code</a:t>
            </a:r>
          </a:p>
        </p:txBody>
      </p:sp>
      <p:sp>
        <p:nvSpPr>
          <p:cNvPr id="22565" name="TextBox 40"/>
          <p:cNvSpPr txBox="1">
            <a:spLocks noChangeArrowheads="1"/>
          </p:cNvSpPr>
          <p:nvPr/>
        </p:nvSpPr>
        <p:spPr bwMode="auto">
          <a:xfrm>
            <a:off x="9539624" y="5037139"/>
            <a:ext cx="8435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/>
              <a:t>subroutine</a:t>
            </a:r>
          </a:p>
        </p:txBody>
      </p:sp>
      <p:sp>
        <p:nvSpPr>
          <p:cNvPr id="22566" name="TextBox 40"/>
          <p:cNvSpPr txBox="1">
            <a:spLocks noChangeArrowheads="1"/>
          </p:cNvSpPr>
          <p:nvPr/>
        </p:nvSpPr>
        <p:spPr bwMode="auto">
          <a:xfrm>
            <a:off x="8508184" y="5113339"/>
            <a:ext cx="88998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/>
              <a:t>Current PC</a:t>
            </a:r>
          </a:p>
        </p:txBody>
      </p:sp>
      <p:cxnSp>
        <p:nvCxnSpPr>
          <p:cNvPr id="122" name="Straight Arrow Connector 121"/>
          <p:cNvCxnSpPr/>
          <p:nvPr/>
        </p:nvCxnSpPr>
        <p:spPr bwMode="auto">
          <a:xfrm>
            <a:off x="8619932" y="3633788"/>
            <a:ext cx="778629" cy="0"/>
          </a:xfrm>
          <a:prstGeom prst="straightConnector1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  <p:sp>
        <p:nvSpPr>
          <p:cNvPr id="22568" name="TextBox 40"/>
          <p:cNvSpPr txBox="1">
            <a:spLocks noChangeArrowheads="1"/>
          </p:cNvSpPr>
          <p:nvPr/>
        </p:nvSpPr>
        <p:spPr bwMode="auto">
          <a:xfrm>
            <a:off x="6114778" y="4141789"/>
            <a:ext cx="1707483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Load PC with the address in LR to return to the main program</a:t>
            </a:r>
          </a:p>
        </p:txBody>
      </p:sp>
      <p:sp>
        <p:nvSpPr>
          <p:cNvPr id="22569" name="TextBox 40"/>
          <p:cNvSpPr txBox="1">
            <a:spLocks noChangeArrowheads="1"/>
          </p:cNvSpPr>
          <p:nvPr/>
        </p:nvSpPr>
        <p:spPr bwMode="auto">
          <a:xfrm>
            <a:off x="8516199" y="3373438"/>
            <a:ext cx="87395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/>
              <a:t>Current LR</a:t>
            </a:r>
          </a:p>
        </p:txBody>
      </p:sp>
      <p:sp>
        <p:nvSpPr>
          <p:cNvPr id="132" name="TextBox 40"/>
          <p:cNvSpPr txBox="1">
            <a:spLocks noChangeArrowheads="1"/>
          </p:cNvSpPr>
          <p:nvPr/>
        </p:nvSpPr>
        <p:spPr bwMode="auto">
          <a:xfrm>
            <a:off x="7287952" y="5826125"/>
            <a:ext cx="313579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sz="1050" dirty="0" smtClean="0">
                <a:cs typeface="Arial" charset="0"/>
              </a:rPr>
              <a:t>Return from a subroutine to the main program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3628666" y="3494088"/>
            <a:ext cx="1032530" cy="20367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63" name="Rectangle 62"/>
          <p:cNvSpPr/>
          <p:nvPr/>
        </p:nvSpPr>
        <p:spPr bwMode="auto">
          <a:xfrm>
            <a:off x="3628666" y="3489326"/>
            <a:ext cx="1032530" cy="1109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64" name="Rectangle 63"/>
          <p:cNvSpPr/>
          <p:nvPr/>
        </p:nvSpPr>
        <p:spPr bwMode="auto">
          <a:xfrm>
            <a:off x="3628666" y="4883150"/>
            <a:ext cx="1032530" cy="552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79" name="Rectangle 78"/>
          <p:cNvSpPr/>
          <p:nvPr/>
        </p:nvSpPr>
        <p:spPr bwMode="auto">
          <a:xfrm>
            <a:off x="3628666" y="4881563"/>
            <a:ext cx="1032530" cy="936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80" name="Rectangle 79"/>
          <p:cNvSpPr/>
          <p:nvPr/>
        </p:nvSpPr>
        <p:spPr bwMode="auto">
          <a:xfrm>
            <a:off x="3628666" y="3581400"/>
            <a:ext cx="1032530" cy="9366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1620734" y="3551238"/>
            <a:ext cx="1034646" cy="146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PC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1620734" y="4237038"/>
            <a:ext cx="1034646" cy="146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LR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2809836" y="3624263"/>
            <a:ext cx="787092" cy="0"/>
          </a:xfrm>
          <a:prstGeom prst="straightConnector1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ysDot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2139115" y="3767138"/>
            <a:ext cx="0" cy="400050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3628666" y="357981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3628666" y="367188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3628666" y="376555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3628666" y="385603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3628666" y="394811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3628666" y="404177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3628666" y="413702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3628666" y="422910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3628666" y="432276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3628666" y="441325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3628666" y="450532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3628666" y="459898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3628666" y="469423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3628666" y="478790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3628666" y="488315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3628666" y="497522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3628666" y="506888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3628666" y="5159375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3628666" y="5249863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/>
          <p:cNvCxnSpPr/>
          <p:nvPr/>
        </p:nvCxnSpPr>
        <p:spPr bwMode="auto">
          <a:xfrm>
            <a:off x="3628666" y="5341938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>
            <a:off x="3628666" y="543560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>
            <a:off x="3628666" y="5530850"/>
            <a:ext cx="103253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Rectangle 60"/>
          <p:cNvSpPr/>
          <p:nvPr/>
        </p:nvSpPr>
        <p:spPr bwMode="auto">
          <a:xfrm>
            <a:off x="3628666" y="3494088"/>
            <a:ext cx="1032530" cy="2036762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22603" name="TextBox 40"/>
          <p:cNvSpPr txBox="1">
            <a:spLocks noChangeArrowheads="1"/>
          </p:cNvSpPr>
          <p:nvPr/>
        </p:nvSpPr>
        <p:spPr bwMode="auto">
          <a:xfrm>
            <a:off x="3788839" y="3790951"/>
            <a:ext cx="724877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/>
              <a:t>Main</a:t>
            </a:r>
          </a:p>
          <a:p>
            <a:pPr algn="ctr" eaLnBrk="1" hangingPunct="1"/>
            <a:r>
              <a:rPr lang="en-GB" sz="1100" b="0"/>
              <a:t>Program</a:t>
            </a:r>
          </a:p>
          <a:p>
            <a:pPr algn="ctr" eaLnBrk="1" hangingPunct="1"/>
            <a:r>
              <a:rPr lang="en-GB" sz="1100" b="0"/>
              <a:t>code</a:t>
            </a:r>
          </a:p>
        </p:txBody>
      </p:sp>
      <p:sp>
        <p:nvSpPr>
          <p:cNvPr id="22604" name="TextBox 40"/>
          <p:cNvSpPr txBox="1">
            <a:spLocks noChangeArrowheads="1"/>
          </p:cNvSpPr>
          <p:nvPr/>
        </p:nvSpPr>
        <p:spPr bwMode="auto">
          <a:xfrm>
            <a:off x="3729527" y="5030789"/>
            <a:ext cx="8435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/>
              <a:t>subroutine</a:t>
            </a:r>
          </a:p>
        </p:txBody>
      </p:sp>
      <p:sp>
        <p:nvSpPr>
          <p:cNvPr id="22605" name="TextBox 40"/>
          <p:cNvSpPr txBox="1">
            <a:spLocks noChangeArrowheads="1"/>
          </p:cNvSpPr>
          <p:nvPr/>
        </p:nvSpPr>
        <p:spPr bwMode="auto">
          <a:xfrm>
            <a:off x="2698087" y="3335339"/>
            <a:ext cx="88998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/>
              <a:t>Current PC</a:t>
            </a:r>
          </a:p>
        </p:txBody>
      </p:sp>
      <p:cxnSp>
        <p:nvCxnSpPr>
          <p:cNvPr id="75" name="Straight Arrow Connector 74"/>
          <p:cNvCxnSpPr/>
          <p:nvPr/>
        </p:nvCxnSpPr>
        <p:spPr bwMode="auto">
          <a:xfrm flipH="1" flipV="1">
            <a:off x="2481881" y="3790950"/>
            <a:ext cx="1129859" cy="1119188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2607" name="TextBox 40"/>
          <p:cNvSpPr txBox="1">
            <a:spLocks noChangeArrowheads="1"/>
          </p:cNvSpPr>
          <p:nvPr/>
        </p:nvSpPr>
        <p:spPr bwMode="auto">
          <a:xfrm>
            <a:off x="444326" y="3751263"/>
            <a:ext cx="1599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1. Save current</a:t>
            </a:r>
          </a:p>
          <a:p>
            <a:pPr eaLnBrk="1" hangingPunct="1"/>
            <a:r>
              <a:rPr lang="en-GB" sz="1100" b="0"/>
              <a:t>PC to LR</a:t>
            </a:r>
          </a:p>
        </p:txBody>
      </p:sp>
      <p:sp>
        <p:nvSpPr>
          <p:cNvPr id="22608" name="TextBox 40"/>
          <p:cNvSpPr txBox="1">
            <a:spLocks noChangeArrowheads="1"/>
          </p:cNvSpPr>
          <p:nvPr/>
        </p:nvSpPr>
        <p:spPr bwMode="auto">
          <a:xfrm>
            <a:off x="1663051" y="4611689"/>
            <a:ext cx="1866171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2. Load PC with the starting address of the subroutine</a:t>
            </a:r>
          </a:p>
        </p:txBody>
      </p:sp>
      <p:sp>
        <p:nvSpPr>
          <p:cNvPr id="85" name="TextBox 40"/>
          <p:cNvSpPr txBox="1">
            <a:spLocks noChangeArrowheads="1"/>
          </p:cNvSpPr>
          <p:nvPr/>
        </p:nvSpPr>
        <p:spPr bwMode="auto">
          <a:xfrm>
            <a:off x="2409457" y="5803900"/>
            <a:ext cx="1274708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sz="1050" dirty="0" smtClean="0">
                <a:cs typeface="Arial" charset="0"/>
              </a:rPr>
              <a:t>Call a subroutine</a:t>
            </a:r>
          </a:p>
        </p:txBody>
      </p:sp>
      <p:sp>
        <p:nvSpPr>
          <p:cNvPr id="22610" name="TextBox 40"/>
          <p:cNvSpPr txBox="1">
            <a:spLocks noChangeArrowheads="1"/>
          </p:cNvSpPr>
          <p:nvPr/>
        </p:nvSpPr>
        <p:spPr bwMode="auto">
          <a:xfrm rot="5400000">
            <a:off x="4485650" y="4338802"/>
            <a:ext cx="95410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/>
              <a:t>Code region</a:t>
            </a:r>
          </a:p>
        </p:txBody>
      </p:sp>
      <p:sp>
        <p:nvSpPr>
          <p:cNvPr id="22611" name="TextBox 40"/>
          <p:cNvSpPr txBox="1">
            <a:spLocks noChangeArrowheads="1"/>
          </p:cNvSpPr>
          <p:nvPr/>
        </p:nvSpPr>
        <p:spPr bwMode="auto">
          <a:xfrm rot="5400000">
            <a:off x="10294688" y="4459452"/>
            <a:ext cx="95410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/>
              <a:t>Code region</a:t>
            </a:r>
          </a:p>
        </p:txBody>
      </p:sp>
    </p:spTree>
    <p:extLst>
      <p:ext uri="{BB962C8B-B14F-4D97-AF65-F5344CB8AC3E}">
        <p14:creationId xmlns:p14="http://schemas.microsoft.com/office/powerpoint/2010/main" val="216949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Rectangle 200"/>
          <p:cNvSpPr/>
          <p:nvPr/>
        </p:nvSpPr>
        <p:spPr bwMode="auto">
          <a:xfrm>
            <a:off x="8994650" y="5332414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2" name="Rectangle 201"/>
          <p:cNvSpPr/>
          <p:nvPr/>
        </p:nvSpPr>
        <p:spPr bwMode="auto">
          <a:xfrm>
            <a:off x="9261246" y="53292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3" name="Rectangle 192"/>
          <p:cNvSpPr/>
          <p:nvPr/>
        </p:nvSpPr>
        <p:spPr bwMode="auto">
          <a:xfrm>
            <a:off x="3971646" y="53276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94" name="Rectangle 193"/>
          <p:cNvSpPr/>
          <p:nvPr/>
        </p:nvSpPr>
        <p:spPr bwMode="auto">
          <a:xfrm>
            <a:off x="4242474" y="53276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>
              <a:cs typeface="Arial" charset="0"/>
            </a:endParaRPr>
          </a:p>
        </p:txBody>
      </p:sp>
      <p:sp>
        <p:nvSpPr>
          <p:cNvPr id="195" name="Rectangle 194"/>
          <p:cNvSpPr/>
          <p:nvPr/>
        </p:nvSpPr>
        <p:spPr bwMode="auto">
          <a:xfrm>
            <a:off x="3696374" y="53276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>
              <a:cs typeface="Arial" charset="0"/>
            </a:endParaRPr>
          </a:p>
        </p:txBody>
      </p:sp>
      <p:sp>
        <p:nvSpPr>
          <p:cNvPr id="181" name="Rectangle 180"/>
          <p:cNvSpPr/>
          <p:nvPr/>
        </p:nvSpPr>
        <p:spPr bwMode="auto">
          <a:xfrm>
            <a:off x="3686309" y="3302794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9" name="Rectangle 178"/>
          <p:cNvSpPr/>
          <p:nvPr/>
        </p:nvSpPr>
        <p:spPr bwMode="auto">
          <a:xfrm>
            <a:off x="3971646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80" name="Rectangle 179"/>
          <p:cNvSpPr/>
          <p:nvPr/>
        </p:nvSpPr>
        <p:spPr bwMode="auto">
          <a:xfrm>
            <a:off x="4242474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>
              <a:cs typeface="Arial" charset="0"/>
            </a:endParaRPr>
          </a:p>
        </p:txBody>
      </p:sp>
      <p:sp>
        <p:nvSpPr>
          <p:cNvPr id="177" name="Rectangle 176"/>
          <p:cNvSpPr/>
          <p:nvPr/>
        </p:nvSpPr>
        <p:spPr bwMode="auto">
          <a:xfrm>
            <a:off x="8981950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8" name="Rectangle 177"/>
          <p:cNvSpPr/>
          <p:nvPr/>
        </p:nvSpPr>
        <p:spPr bwMode="auto">
          <a:xfrm>
            <a:off x="9248546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cxnSp>
        <p:nvCxnSpPr>
          <p:cNvPr id="199" name="Straight Connector 198"/>
          <p:cNvCxnSpPr/>
          <p:nvPr/>
        </p:nvCxnSpPr>
        <p:spPr bwMode="auto">
          <a:xfrm>
            <a:off x="2634221" y="3282951"/>
            <a:ext cx="0" cy="2695575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0" name="Straight Connector 199"/>
          <p:cNvCxnSpPr/>
          <p:nvPr/>
        </p:nvCxnSpPr>
        <p:spPr bwMode="auto">
          <a:xfrm>
            <a:off x="11093349" y="3282951"/>
            <a:ext cx="0" cy="2695575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6" name="Straight Connector 195"/>
          <p:cNvCxnSpPr/>
          <p:nvPr/>
        </p:nvCxnSpPr>
        <p:spPr bwMode="auto">
          <a:xfrm>
            <a:off x="4754293" y="3282951"/>
            <a:ext cx="0" cy="2695575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7" name="Straight Connector 196"/>
          <p:cNvCxnSpPr/>
          <p:nvPr/>
        </p:nvCxnSpPr>
        <p:spPr bwMode="auto">
          <a:xfrm>
            <a:off x="6878596" y="3282951"/>
            <a:ext cx="0" cy="2695575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8" name="Straight Connector 197"/>
          <p:cNvCxnSpPr/>
          <p:nvPr/>
        </p:nvCxnSpPr>
        <p:spPr bwMode="auto">
          <a:xfrm>
            <a:off x="8983856" y="3282951"/>
            <a:ext cx="0" cy="2695575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355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Registers</a:t>
            </a:r>
          </a:p>
        </p:txBody>
      </p:sp>
      <p:sp>
        <p:nvSpPr>
          <p:cNvPr id="23560" name="Content Placeholder 2"/>
          <p:cNvSpPr>
            <a:spLocks noGrp="1"/>
          </p:cNvSpPr>
          <p:nvPr>
            <p:ph idx="1"/>
          </p:nvPr>
        </p:nvSpPr>
        <p:spPr>
          <a:xfrm>
            <a:off x="685800" y="906464"/>
            <a:ext cx="10655300" cy="2293937"/>
          </a:xfrm>
        </p:spPr>
        <p:txBody>
          <a:bodyPr/>
          <a:lstStyle/>
          <a:p>
            <a:r>
              <a:rPr lang="en-US" dirty="0" smtClean="0"/>
              <a:t>Program Status </a:t>
            </a:r>
            <a:r>
              <a:rPr lang="en-US" dirty="0"/>
              <a:t>Register (</a:t>
            </a:r>
            <a:r>
              <a:rPr lang="en-US" dirty="0" smtClean="0"/>
              <a:t>PSR)</a:t>
            </a:r>
          </a:p>
          <a:p>
            <a:pPr lvl="1"/>
            <a:r>
              <a:rPr lang="en-US" sz="1800" dirty="0" smtClean="0"/>
              <a:t>Provides information about program execution and ALU flags</a:t>
            </a:r>
          </a:p>
          <a:p>
            <a:pPr lvl="2"/>
            <a:r>
              <a:rPr lang="en-US" sz="1600" dirty="0" smtClean="0"/>
              <a:t>Application PSR (APSR) – condition code flag bit Negative, Zero, </a:t>
            </a:r>
            <a:r>
              <a:rPr lang="en-US" sz="1600" dirty="0" err="1" smtClean="0"/>
              <a:t>oVerflow</a:t>
            </a:r>
            <a:r>
              <a:rPr lang="en-US" sz="1600" dirty="0" smtClean="0"/>
              <a:t>, Carry</a:t>
            </a:r>
          </a:p>
          <a:p>
            <a:pPr lvl="2"/>
            <a:r>
              <a:rPr lang="en-US" sz="1600" dirty="0" smtClean="0"/>
              <a:t>Interrupt PSR (IPSR) – holds exception number of currently executing ISR</a:t>
            </a:r>
          </a:p>
          <a:p>
            <a:pPr lvl="2"/>
            <a:r>
              <a:rPr lang="en-US" sz="1600" dirty="0" smtClean="0"/>
              <a:t>Execution PSR (EPSR) – Thumb state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2634222" y="3303589"/>
            <a:ext cx="264479" cy="2936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>
                <a:cs typeface="Arial" charset="0"/>
              </a:rPr>
              <a:t>N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2898701" y="3303589"/>
            <a:ext cx="266596" cy="2936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>
                <a:cs typeface="Arial" charset="0"/>
              </a:rPr>
              <a:t>Z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158950" y="3303589"/>
            <a:ext cx="266596" cy="2936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>
                <a:cs typeface="Arial" charset="0"/>
              </a:rPr>
              <a:t>C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425546" y="3303589"/>
            <a:ext cx="266596" cy="2936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>
                <a:cs typeface="Arial" charset="0"/>
              </a:rPr>
              <a:t>V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962969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223217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489812" y="3303589"/>
            <a:ext cx="264481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747945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014541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274790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541386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807982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074578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334825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601421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6861670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7128266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388514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7655109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7921705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8188301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8448550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8715146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8975394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9241989" y="3303589"/>
            <a:ext cx="264481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9500122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9766718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10033314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10299909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10560158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10826754" y="330358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2634222" y="3303589"/>
            <a:ext cx="8459128" cy="293687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2634222" y="3881439"/>
            <a:ext cx="264479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2898701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3158950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3425546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3696374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>
              <a:cs typeface="Arial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3962969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4223217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4489812" y="3881439"/>
            <a:ext cx="264481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4747945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5014541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5274790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5541386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5807982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6074578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6334825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6601421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6861670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7128266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7388514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7655109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7921705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8188301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8448550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8715146" y="38814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9500122" y="3881439"/>
            <a:ext cx="266596" cy="2936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9766718" y="3881439"/>
            <a:ext cx="266596" cy="2936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10033314" y="3881439"/>
            <a:ext cx="266596" cy="2936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10299909" y="3881439"/>
            <a:ext cx="266596" cy="2936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69" name="Rectangle 68"/>
          <p:cNvSpPr/>
          <p:nvPr/>
        </p:nvSpPr>
        <p:spPr bwMode="auto">
          <a:xfrm>
            <a:off x="10560158" y="3881439"/>
            <a:ext cx="266596" cy="2936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70" name="Rectangle 69"/>
          <p:cNvSpPr/>
          <p:nvPr/>
        </p:nvSpPr>
        <p:spPr bwMode="auto">
          <a:xfrm>
            <a:off x="10826754" y="3881439"/>
            <a:ext cx="266596" cy="2936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71" name="Rectangle 70"/>
          <p:cNvSpPr/>
          <p:nvPr/>
        </p:nvSpPr>
        <p:spPr bwMode="auto">
          <a:xfrm>
            <a:off x="2634222" y="3881439"/>
            <a:ext cx="8459128" cy="293687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3627" name="TextBox 21503"/>
          <p:cNvSpPr txBox="1">
            <a:spLocks noChangeArrowheads="1"/>
          </p:cNvSpPr>
          <p:nvPr/>
        </p:nvSpPr>
        <p:spPr bwMode="auto">
          <a:xfrm>
            <a:off x="9752016" y="3867151"/>
            <a:ext cx="12208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 dirty="0" smtClean="0"/>
              <a:t>ISR number</a:t>
            </a:r>
            <a:endParaRPr lang="en-GB" b="0" dirty="0"/>
          </a:p>
        </p:txBody>
      </p:sp>
      <p:sp>
        <p:nvSpPr>
          <p:cNvPr id="23628" name="TextBox 106"/>
          <p:cNvSpPr txBox="1">
            <a:spLocks noChangeArrowheads="1"/>
          </p:cNvSpPr>
          <p:nvPr/>
        </p:nvSpPr>
        <p:spPr bwMode="auto">
          <a:xfrm>
            <a:off x="6734720" y="3297239"/>
            <a:ext cx="139010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Reserved</a:t>
            </a:r>
          </a:p>
        </p:txBody>
      </p:sp>
      <p:sp>
        <p:nvSpPr>
          <p:cNvPr id="23629" name="TextBox 107"/>
          <p:cNvSpPr txBox="1">
            <a:spLocks noChangeArrowheads="1"/>
          </p:cNvSpPr>
          <p:nvPr/>
        </p:nvSpPr>
        <p:spPr bwMode="auto">
          <a:xfrm>
            <a:off x="5450403" y="3881439"/>
            <a:ext cx="13901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Reserved</a:t>
            </a:r>
          </a:p>
        </p:txBody>
      </p:sp>
      <p:sp>
        <p:nvSpPr>
          <p:cNvPr id="109" name="Rectangle 108"/>
          <p:cNvSpPr/>
          <p:nvPr/>
        </p:nvSpPr>
        <p:spPr bwMode="auto">
          <a:xfrm>
            <a:off x="2634222" y="4502150"/>
            <a:ext cx="264479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10" name="Rectangle 109"/>
          <p:cNvSpPr/>
          <p:nvPr/>
        </p:nvSpPr>
        <p:spPr bwMode="auto">
          <a:xfrm>
            <a:off x="2898701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11" name="Rectangle 110"/>
          <p:cNvSpPr/>
          <p:nvPr/>
        </p:nvSpPr>
        <p:spPr bwMode="auto">
          <a:xfrm>
            <a:off x="3158950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12" name="Rectangle 111"/>
          <p:cNvSpPr/>
          <p:nvPr/>
        </p:nvSpPr>
        <p:spPr bwMode="auto">
          <a:xfrm>
            <a:off x="3425546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13" name="Rectangle 112"/>
          <p:cNvSpPr/>
          <p:nvPr/>
        </p:nvSpPr>
        <p:spPr bwMode="auto">
          <a:xfrm>
            <a:off x="3696374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>
              <a:cs typeface="Arial" charset="0"/>
            </a:endParaRPr>
          </a:p>
        </p:txBody>
      </p:sp>
      <p:sp>
        <p:nvSpPr>
          <p:cNvPr id="117" name="Rectangle 116"/>
          <p:cNvSpPr/>
          <p:nvPr/>
        </p:nvSpPr>
        <p:spPr bwMode="auto">
          <a:xfrm>
            <a:off x="4747945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8" name="Rectangle 117"/>
          <p:cNvSpPr/>
          <p:nvPr/>
        </p:nvSpPr>
        <p:spPr bwMode="auto">
          <a:xfrm>
            <a:off x="5014541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9" name="Rectangle 118"/>
          <p:cNvSpPr/>
          <p:nvPr/>
        </p:nvSpPr>
        <p:spPr bwMode="auto">
          <a:xfrm>
            <a:off x="5274790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0" name="Rectangle 119"/>
          <p:cNvSpPr/>
          <p:nvPr/>
        </p:nvSpPr>
        <p:spPr bwMode="auto">
          <a:xfrm>
            <a:off x="5541386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1" name="Rectangle 120"/>
          <p:cNvSpPr/>
          <p:nvPr/>
        </p:nvSpPr>
        <p:spPr bwMode="auto">
          <a:xfrm>
            <a:off x="5807982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2" name="Rectangle 121"/>
          <p:cNvSpPr/>
          <p:nvPr/>
        </p:nvSpPr>
        <p:spPr bwMode="auto">
          <a:xfrm>
            <a:off x="6074578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3" name="Rectangle 122"/>
          <p:cNvSpPr/>
          <p:nvPr/>
        </p:nvSpPr>
        <p:spPr bwMode="auto">
          <a:xfrm>
            <a:off x="6334825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4" name="Rectangle 123"/>
          <p:cNvSpPr/>
          <p:nvPr/>
        </p:nvSpPr>
        <p:spPr bwMode="auto">
          <a:xfrm>
            <a:off x="6601421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5" name="Rectangle 124"/>
          <p:cNvSpPr/>
          <p:nvPr/>
        </p:nvSpPr>
        <p:spPr bwMode="auto">
          <a:xfrm>
            <a:off x="6861670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6" name="Rectangle 125"/>
          <p:cNvSpPr/>
          <p:nvPr/>
        </p:nvSpPr>
        <p:spPr bwMode="auto">
          <a:xfrm>
            <a:off x="7128266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7" name="Rectangle 126"/>
          <p:cNvSpPr/>
          <p:nvPr/>
        </p:nvSpPr>
        <p:spPr bwMode="auto">
          <a:xfrm>
            <a:off x="7388514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8" name="Rectangle 127"/>
          <p:cNvSpPr/>
          <p:nvPr/>
        </p:nvSpPr>
        <p:spPr bwMode="auto">
          <a:xfrm>
            <a:off x="7655109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9" name="Rectangle 128"/>
          <p:cNvSpPr/>
          <p:nvPr/>
        </p:nvSpPr>
        <p:spPr bwMode="auto">
          <a:xfrm>
            <a:off x="7921705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0" name="Rectangle 129"/>
          <p:cNvSpPr/>
          <p:nvPr/>
        </p:nvSpPr>
        <p:spPr bwMode="auto">
          <a:xfrm>
            <a:off x="8188301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1" name="Rectangle 130"/>
          <p:cNvSpPr/>
          <p:nvPr/>
        </p:nvSpPr>
        <p:spPr bwMode="auto">
          <a:xfrm>
            <a:off x="8448550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2" name="Rectangle 131"/>
          <p:cNvSpPr/>
          <p:nvPr/>
        </p:nvSpPr>
        <p:spPr bwMode="auto">
          <a:xfrm>
            <a:off x="8715146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3" name="Rectangle 132"/>
          <p:cNvSpPr/>
          <p:nvPr/>
        </p:nvSpPr>
        <p:spPr bwMode="auto">
          <a:xfrm>
            <a:off x="8975394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4" name="Rectangle 133"/>
          <p:cNvSpPr/>
          <p:nvPr/>
        </p:nvSpPr>
        <p:spPr bwMode="auto">
          <a:xfrm>
            <a:off x="9241989" y="4502150"/>
            <a:ext cx="264481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5" name="Rectangle 134"/>
          <p:cNvSpPr/>
          <p:nvPr/>
        </p:nvSpPr>
        <p:spPr bwMode="auto">
          <a:xfrm>
            <a:off x="9500122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6" name="Rectangle 135"/>
          <p:cNvSpPr/>
          <p:nvPr/>
        </p:nvSpPr>
        <p:spPr bwMode="auto">
          <a:xfrm>
            <a:off x="9766718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7" name="Rectangle 136"/>
          <p:cNvSpPr/>
          <p:nvPr/>
        </p:nvSpPr>
        <p:spPr bwMode="auto">
          <a:xfrm>
            <a:off x="10033314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8" name="Rectangle 137"/>
          <p:cNvSpPr/>
          <p:nvPr/>
        </p:nvSpPr>
        <p:spPr bwMode="auto">
          <a:xfrm>
            <a:off x="10299909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9" name="Rectangle 138"/>
          <p:cNvSpPr/>
          <p:nvPr/>
        </p:nvSpPr>
        <p:spPr bwMode="auto">
          <a:xfrm>
            <a:off x="10560158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0" name="Rectangle 139"/>
          <p:cNvSpPr/>
          <p:nvPr/>
        </p:nvSpPr>
        <p:spPr bwMode="auto">
          <a:xfrm>
            <a:off x="10826754" y="4502150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1" name="Rectangle 140"/>
          <p:cNvSpPr/>
          <p:nvPr/>
        </p:nvSpPr>
        <p:spPr bwMode="auto">
          <a:xfrm>
            <a:off x="2634222" y="4502150"/>
            <a:ext cx="8459128" cy="293688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3662" name="TextBox 142"/>
          <p:cNvSpPr txBox="1">
            <a:spLocks noChangeArrowheads="1"/>
          </p:cNvSpPr>
          <p:nvPr/>
        </p:nvSpPr>
        <p:spPr bwMode="auto">
          <a:xfrm>
            <a:off x="6174021" y="4502151"/>
            <a:ext cx="138799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Reserved</a:t>
            </a:r>
          </a:p>
        </p:txBody>
      </p:sp>
      <p:sp>
        <p:nvSpPr>
          <p:cNvPr id="116" name="Rectangle 115"/>
          <p:cNvSpPr/>
          <p:nvPr/>
        </p:nvSpPr>
        <p:spPr bwMode="auto">
          <a:xfrm>
            <a:off x="4489812" y="4502150"/>
            <a:ext cx="264481" cy="2936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>
                <a:cs typeface="Arial" charset="0"/>
              </a:rPr>
              <a:t>T</a:t>
            </a:r>
          </a:p>
        </p:txBody>
      </p:sp>
      <p:sp>
        <p:nvSpPr>
          <p:cNvPr id="151" name="Rectangle 150"/>
          <p:cNvSpPr/>
          <p:nvPr/>
        </p:nvSpPr>
        <p:spPr bwMode="auto">
          <a:xfrm>
            <a:off x="4747945" y="53292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2" name="Rectangle 151"/>
          <p:cNvSpPr/>
          <p:nvPr/>
        </p:nvSpPr>
        <p:spPr bwMode="auto">
          <a:xfrm>
            <a:off x="5014541" y="53292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3" name="Rectangle 152"/>
          <p:cNvSpPr/>
          <p:nvPr/>
        </p:nvSpPr>
        <p:spPr bwMode="auto">
          <a:xfrm>
            <a:off x="5274790" y="53292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4" name="Rectangle 153"/>
          <p:cNvSpPr/>
          <p:nvPr/>
        </p:nvSpPr>
        <p:spPr bwMode="auto">
          <a:xfrm>
            <a:off x="5541386" y="53292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5" name="Rectangle 154"/>
          <p:cNvSpPr/>
          <p:nvPr/>
        </p:nvSpPr>
        <p:spPr bwMode="auto">
          <a:xfrm>
            <a:off x="5807982" y="53292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6" name="Rectangle 155"/>
          <p:cNvSpPr/>
          <p:nvPr/>
        </p:nvSpPr>
        <p:spPr bwMode="auto">
          <a:xfrm>
            <a:off x="6074578" y="53292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7" name="Rectangle 156"/>
          <p:cNvSpPr/>
          <p:nvPr/>
        </p:nvSpPr>
        <p:spPr bwMode="auto">
          <a:xfrm>
            <a:off x="6334825" y="53292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8" name="Rectangle 157"/>
          <p:cNvSpPr/>
          <p:nvPr/>
        </p:nvSpPr>
        <p:spPr bwMode="auto">
          <a:xfrm>
            <a:off x="6601421" y="53292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9" name="Rectangle 158"/>
          <p:cNvSpPr/>
          <p:nvPr/>
        </p:nvSpPr>
        <p:spPr bwMode="auto">
          <a:xfrm>
            <a:off x="6861670" y="53292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0" name="Rectangle 159"/>
          <p:cNvSpPr/>
          <p:nvPr/>
        </p:nvSpPr>
        <p:spPr bwMode="auto">
          <a:xfrm>
            <a:off x="7128266" y="53292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1" name="Rectangle 160"/>
          <p:cNvSpPr/>
          <p:nvPr/>
        </p:nvSpPr>
        <p:spPr bwMode="auto">
          <a:xfrm>
            <a:off x="7388514" y="53292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2" name="Rectangle 161"/>
          <p:cNvSpPr/>
          <p:nvPr/>
        </p:nvSpPr>
        <p:spPr bwMode="auto">
          <a:xfrm>
            <a:off x="7655109" y="53292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3" name="Rectangle 162"/>
          <p:cNvSpPr/>
          <p:nvPr/>
        </p:nvSpPr>
        <p:spPr bwMode="auto">
          <a:xfrm>
            <a:off x="7921705" y="53292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4" name="Rectangle 163"/>
          <p:cNvSpPr/>
          <p:nvPr/>
        </p:nvSpPr>
        <p:spPr bwMode="auto">
          <a:xfrm>
            <a:off x="8188301" y="5332414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5" name="Rectangle 164"/>
          <p:cNvSpPr/>
          <p:nvPr/>
        </p:nvSpPr>
        <p:spPr bwMode="auto">
          <a:xfrm>
            <a:off x="8448550" y="5332414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6" name="Rectangle 165"/>
          <p:cNvSpPr/>
          <p:nvPr/>
        </p:nvSpPr>
        <p:spPr bwMode="auto">
          <a:xfrm>
            <a:off x="8715146" y="5329239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3685" name="TextBox 175"/>
          <p:cNvSpPr txBox="1">
            <a:spLocks noChangeArrowheads="1"/>
          </p:cNvSpPr>
          <p:nvPr/>
        </p:nvSpPr>
        <p:spPr bwMode="auto">
          <a:xfrm>
            <a:off x="6174021" y="5329239"/>
            <a:ext cx="138799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Reserved</a:t>
            </a:r>
          </a:p>
        </p:txBody>
      </p:sp>
      <p:sp>
        <p:nvSpPr>
          <p:cNvPr id="182" name="Rectangle 181"/>
          <p:cNvSpPr/>
          <p:nvPr/>
        </p:nvSpPr>
        <p:spPr bwMode="auto">
          <a:xfrm>
            <a:off x="9500122" y="5330825"/>
            <a:ext cx="266596" cy="2936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9766718" y="5330825"/>
            <a:ext cx="266596" cy="2936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10033314" y="5330825"/>
            <a:ext cx="266596" cy="2936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85" name="Rectangle 184"/>
          <p:cNvSpPr/>
          <p:nvPr/>
        </p:nvSpPr>
        <p:spPr bwMode="auto">
          <a:xfrm>
            <a:off x="10299909" y="5330825"/>
            <a:ext cx="266596" cy="2936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86" name="Rectangle 185"/>
          <p:cNvSpPr/>
          <p:nvPr/>
        </p:nvSpPr>
        <p:spPr bwMode="auto">
          <a:xfrm>
            <a:off x="10560158" y="5330825"/>
            <a:ext cx="266596" cy="2936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87" name="Rectangle 186"/>
          <p:cNvSpPr/>
          <p:nvPr/>
        </p:nvSpPr>
        <p:spPr bwMode="auto">
          <a:xfrm>
            <a:off x="10826754" y="5330825"/>
            <a:ext cx="266596" cy="2936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3697" name="TextBox 187"/>
          <p:cNvSpPr txBox="1">
            <a:spLocks noChangeArrowheads="1"/>
          </p:cNvSpPr>
          <p:nvPr/>
        </p:nvSpPr>
        <p:spPr bwMode="auto">
          <a:xfrm>
            <a:off x="9726681" y="5322889"/>
            <a:ext cx="1176407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 dirty="0"/>
              <a:t>ISR number</a:t>
            </a:r>
          </a:p>
        </p:txBody>
      </p:sp>
      <p:sp>
        <p:nvSpPr>
          <p:cNvPr id="175" name="Rectangle 174"/>
          <p:cNvSpPr/>
          <p:nvPr/>
        </p:nvSpPr>
        <p:spPr bwMode="auto">
          <a:xfrm>
            <a:off x="2634222" y="5329239"/>
            <a:ext cx="8459128" cy="293687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3699" name="TextBox 189"/>
          <p:cNvSpPr txBox="1">
            <a:spLocks noChangeArrowheads="1"/>
          </p:cNvSpPr>
          <p:nvPr/>
        </p:nvSpPr>
        <p:spPr bwMode="auto">
          <a:xfrm>
            <a:off x="1129858" y="3282951"/>
            <a:ext cx="13901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APSR</a:t>
            </a:r>
          </a:p>
        </p:txBody>
      </p:sp>
      <p:sp>
        <p:nvSpPr>
          <p:cNvPr id="23700" name="TextBox 190"/>
          <p:cNvSpPr txBox="1">
            <a:spLocks noChangeArrowheads="1"/>
          </p:cNvSpPr>
          <p:nvPr/>
        </p:nvSpPr>
        <p:spPr bwMode="auto">
          <a:xfrm>
            <a:off x="1129858" y="3868739"/>
            <a:ext cx="13901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IPSR</a:t>
            </a:r>
          </a:p>
        </p:txBody>
      </p:sp>
      <p:sp>
        <p:nvSpPr>
          <p:cNvPr id="23701" name="TextBox 191"/>
          <p:cNvSpPr txBox="1">
            <a:spLocks noChangeArrowheads="1"/>
          </p:cNvSpPr>
          <p:nvPr/>
        </p:nvSpPr>
        <p:spPr bwMode="auto">
          <a:xfrm>
            <a:off x="1129858" y="4487864"/>
            <a:ext cx="13901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EPSR</a:t>
            </a:r>
          </a:p>
        </p:txBody>
      </p:sp>
      <p:sp>
        <p:nvSpPr>
          <p:cNvPr id="23702" name="TextBox 192"/>
          <p:cNvSpPr txBox="1">
            <a:spLocks noChangeArrowheads="1"/>
          </p:cNvSpPr>
          <p:nvPr/>
        </p:nvSpPr>
        <p:spPr bwMode="auto">
          <a:xfrm>
            <a:off x="1129858" y="5308601"/>
            <a:ext cx="13901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 dirty="0" smtClean="0"/>
              <a:t>PSR</a:t>
            </a:r>
            <a:endParaRPr lang="en-GB" b="0" dirty="0"/>
          </a:p>
        </p:txBody>
      </p:sp>
      <p:sp>
        <p:nvSpPr>
          <p:cNvPr id="23703" name="TextBox 200"/>
          <p:cNvSpPr txBox="1">
            <a:spLocks noChangeArrowheads="1"/>
          </p:cNvSpPr>
          <p:nvPr/>
        </p:nvSpPr>
        <p:spPr bwMode="auto">
          <a:xfrm>
            <a:off x="10483988" y="5783264"/>
            <a:ext cx="696111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bit0</a:t>
            </a:r>
          </a:p>
        </p:txBody>
      </p:sp>
      <p:sp>
        <p:nvSpPr>
          <p:cNvPr id="23704" name="TextBox 201"/>
          <p:cNvSpPr txBox="1">
            <a:spLocks noChangeArrowheads="1"/>
          </p:cNvSpPr>
          <p:nvPr/>
        </p:nvSpPr>
        <p:spPr bwMode="auto">
          <a:xfrm>
            <a:off x="8499330" y="5783264"/>
            <a:ext cx="696111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bit8</a:t>
            </a:r>
          </a:p>
        </p:txBody>
      </p:sp>
      <p:sp>
        <p:nvSpPr>
          <p:cNvPr id="23705" name="TextBox 202"/>
          <p:cNvSpPr txBox="1">
            <a:spLocks noChangeArrowheads="1"/>
          </p:cNvSpPr>
          <p:nvPr/>
        </p:nvSpPr>
        <p:spPr bwMode="auto">
          <a:xfrm>
            <a:off x="6300972" y="5783264"/>
            <a:ext cx="69399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bit16</a:t>
            </a:r>
          </a:p>
        </p:txBody>
      </p:sp>
      <p:sp>
        <p:nvSpPr>
          <p:cNvPr id="23706" name="TextBox 203"/>
          <p:cNvSpPr txBox="1">
            <a:spLocks noChangeArrowheads="1"/>
          </p:cNvSpPr>
          <p:nvPr/>
        </p:nvSpPr>
        <p:spPr bwMode="auto">
          <a:xfrm>
            <a:off x="4100498" y="5783264"/>
            <a:ext cx="69399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bit24</a:t>
            </a:r>
          </a:p>
        </p:txBody>
      </p:sp>
      <p:sp>
        <p:nvSpPr>
          <p:cNvPr id="23707" name="TextBox 204"/>
          <p:cNvSpPr txBox="1">
            <a:spLocks noChangeArrowheads="1"/>
          </p:cNvSpPr>
          <p:nvPr/>
        </p:nvSpPr>
        <p:spPr bwMode="auto">
          <a:xfrm>
            <a:off x="2598252" y="5783264"/>
            <a:ext cx="69399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bit31</a:t>
            </a:r>
          </a:p>
        </p:txBody>
      </p:sp>
      <p:sp>
        <p:nvSpPr>
          <p:cNvPr id="173" name="Rectangle 172"/>
          <p:cNvSpPr/>
          <p:nvPr/>
        </p:nvSpPr>
        <p:spPr bwMode="auto">
          <a:xfrm>
            <a:off x="4489812" y="5332414"/>
            <a:ext cx="258133" cy="29051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>
                <a:cs typeface="Arial" charset="0"/>
              </a:rPr>
              <a:t>T</a:t>
            </a:r>
          </a:p>
        </p:txBody>
      </p:sp>
      <p:sp>
        <p:nvSpPr>
          <p:cNvPr id="174" name="Rectangle 173"/>
          <p:cNvSpPr/>
          <p:nvPr/>
        </p:nvSpPr>
        <p:spPr bwMode="auto">
          <a:xfrm>
            <a:off x="2634222" y="5327653"/>
            <a:ext cx="264479" cy="2957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>
                <a:cs typeface="Arial" charset="0"/>
              </a:rPr>
              <a:t>N</a:t>
            </a:r>
          </a:p>
        </p:txBody>
      </p:sp>
      <p:sp>
        <p:nvSpPr>
          <p:cNvPr id="176" name="Rectangle 175"/>
          <p:cNvSpPr/>
          <p:nvPr/>
        </p:nvSpPr>
        <p:spPr bwMode="auto">
          <a:xfrm>
            <a:off x="2898701" y="5327653"/>
            <a:ext cx="266596" cy="2957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>
                <a:cs typeface="Arial" charset="0"/>
              </a:rPr>
              <a:t>Z</a:t>
            </a:r>
          </a:p>
        </p:txBody>
      </p:sp>
      <p:sp>
        <p:nvSpPr>
          <p:cNvPr id="188" name="Rectangle 187"/>
          <p:cNvSpPr/>
          <p:nvPr/>
        </p:nvSpPr>
        <p:spPr bwMode="auto">
          <a:xfrm>
            <a:off x="3158950" y="5327653"/>
            <a:ext cx="266596" cy="2957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>
                <a:cs typeface="Arial" charset="0"/>
              </a:rPr>
              <a:t>C</a:t>
            </a:r>
          </a:p>
        </p:txBody>
      </p:sp>
      <p:sp>
        <p:nvSpPr>
          <p:cNvPr id="189" name="Rectangle 188"/>
          <p:cNvSpPr/>
          <p:nvPr/>
        </p:nvSpPr>
        <p:spPr bwMode="auto">
          <a:xfrm>
            <a:off x="3425546" y="5327653"/>
            <a:ext cx="266596" cy="2957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>
                <a:cs typeface="Arial" charset="0"/>
              </a:rPr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125226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Registers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660400" y="1320800"/>
            <a:ext cx="10795000" cy="4203700"/>
          </a:xfrm>
        </p:spPr>
        <p:txBody>
          <a:bodyPr/>
          <a:lstStyle/>
          <a:p>
            <a:r>
              <a:rPr lang="en-US" sz="1800" dirty="0" smtClean="0"/>
              <a:t>APSR</a:t>
            </a:r>
          </a:p>
          <a:p>
            <a:pPr lvl="1"/>
            <a:r>
              <a:rPr lang="en-US" sz="1600" dirty="0" smtClean="0"/>
              <a:t>N: negative flag – set to one if the result from ALU is negative</a:t>
            </a:r>
          </a:p>
          <a:p>
            <a:pPr lvl="1"/>
            <a:r>
              <a:rPr lang="en-US" sz="1600" dirty="0" smtClean="0"/>
              <a:t>Z: zero flag – set to one if the result from ALU is zero</a:t>
            </a:r>
          </a:p>
          <a:p>
            <a:pPr lvl="1"/>
            <a:r>
              <a:rPr lang="en-US" sz="1600" dirty="0" smtClean="0"/>
              <a:t>C: carry flag – set to one if an unsigned overflow occurs</a:t>
            </a:r>
          </a:p>
          <a:p>
            <a:pPr lvl="1"/>
            <a:r>
              <a:rPr lang="en-US" sz="1600" dirty="0" smtClean="0"/>
              <a:t>V: overflow flag – set to one if a signed overflow occurs</a:t>
            </a:r>
          </a:p>
          <a:p>
            <a:r>
              <a:rPr lang="en-US" sz="1800" dirty="0" smtClean="0"/>
              <a:t>IPSR</a:t>
            </a:r>
          </a:p>
          <a:p>
            <a:pPr lvl="1"/>
            <a:r>
              <a:rPr lang="en-US" sz="1600" dirty="0" smtClean="0"/>
              <a:t>ISR number – current executing interrupt service routine number</a:t>
            </a:r>
          </a:p>
          <a:p>
            <a:r>
              <a:rPr lang="en-US" sz="1800" dirty="0" smtClean="0"/>
              <a:t>EPSR</a:t>
            </a:r>
          </a:p>
          <a:p>
            <a:pPr lvl="1"/>
            <a:r>
              <a:rPr lang="en-US" sz="1600" dirty="0" smtClean="0"/>
              <a:t>T: Thumb state – always one since Cortex-M0+ only supports the Thumb state (more on processor states in the next module)</a:t>
            </a:r>
          </a:p>
        </p:txBody>
      </p:sp>
    </p:spTree>
    <p:extLst>
      <p:ext uri="{BB962C8B-B14F-4D97-AF65-F5344CB8AC3E}">
        <p14:creationId xmlns:p14="http://schemas.microsoft.com/office/powerpoint/2010/main" val="291458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Registers</a:t>
            </a:r>
          </a:p>
        </p:txBody>
      </p:sp>
      <p:sp>
        <p:nvSpPr>
          <p:cNvPr id="25612" name="Content Placeholder 2"/>
          <p:cNvSpPr>
            <a:spLocks noGrp="1"/>
          </p:cNvSpPr>
          <p:nvPr>
            <p:ph idx="1"/>
          </p:nvPr>
        </p:nvSpPr>
        <p:spPr>
          <a:xfrm>
            <a:off x="723900" y="1054100"/>
            <a:ext cx="10515600" cy="5130800"/>
          </a:xfrm>
        </p:spPr>
        <p:txBody>
          <a:bodyPr/>
          <a:lstStyle/>
          <a:p>
            <a:r>
              <a:rPr lang="en-GB" sz="1800" dirty="0" smtClean="0"/>
              <a:t>Interrupt </a:t>
            </a:r>
            <a:r>
              <a:rPr lang="en-GB" sz="1800" dirty="0"/>
              <a:t>mask </a:t>
            </a:r>
            <a:r>
              <a:rPr lang="en-GB" sz="1800" dirty="0" smtClean="0"/>
              <a:t>registers</a:t>
            </a:r>
            <a:endParaRPr lang="en-GB" sz="1800" dirty="0"/>
          </a:p>
          <a:p>
            <a:pPr lvl="1"/>
            <a:r>
              <a:rPr lang="en-GB" sz="1600" dirty="0" smtClean="0"/>
              <a:t>Bit 0: PM Flag</a:t>
            </a:r>
          </a:p>
          <a:p>
            <a:pPr marL="538162" lvl="4" indent="0">
              <a:buNone/>
            </a:pPr>
            <a:r>
              <a:rPr lang="en-GB" sz="1600" dirty="0" smtClean="0"/>
              <a:t>	Set to one to prevent activation of all exceptions with configurable priority</a:t>
            </a:r>
          </a:p>
          <a:p>
            <a:pPr lvl="1"/>
            <a:r>
              <a:rPr lang="en-GB" sz="1600" dirty="0" smtClean="0"/>
              <a:t>Access using CPS, MSR and MSR instructions</a:t>
            </a:r>
          </a:p>
          <a:p>
            <a:pPr marL="538162" lvl="2" indent="0">
              <a:buNone/>
            </a:pPr>
            <a:r>
              <a:rPr lang="en-GB" sz="1600" dirty="0" smtClean="0"/>
              <a:t>	Use to prevent data race conditions with code needing atomicity</a:t>
            </a:r>
          </a:p>
          <a:p>
            <a:r>
              <a:rPr lang="en-GB" sz="1800" dirty="0" smtClean="0"/>
              <a:t>CONTROL: special register</a:t>
            </a:r>
          </a:p>
          <a:p>
            <a:pPr lvl="1"/>
            <a:r>
              <a:rPr lang="en-GB" sz="1600" dirty="0" smtClean="0"/>
              <a:t>Bit 1: SPSEL Flag</a:t>
            </a:r>
          </a:p>
          <a:p>
            <a:pPr marL="538162" lvl="3" indent="0">
              <a:buNone/>
            </a:pPr>
            <a:r>
              <a:rPr lang="en-GB" sz="1600" dirty="0"/>
              <a:t>	</a:t>
            </a:r>
            <a:r>
              <a:rPr lang="en-GB" sz="1600" dirty="0" smtClean="0"/>
              <a:t>Selects SP when in thread mode: MSP (0) or PSP (1)</a:t>
            </a:r>
          </a:p>
          <a:p>
            <a:pPr lvl="2"/>
            <a:r>
              <a:rPr lang="en-GB" sz="1600" dirty="0" smtClean="0"/>
              <a:t>Bit 0: </a:t>
            </a:r>
            <a:r>
              <a:rPr lang="en-GB" sz="1600" dirty="0" err="1" smtClean="0"/>
              <a:t>nPRIV</a:t>
            </a:r>
            <a:r>
              <a:rPr lang="en-GB" sz="1600" dirty="0" smtClean="0"/>
              <a:t> Flag</a:t>
            </a:r>
          </a:p>
          <a:p>
            <a:pPr marL="538162" lvl="3" indent="0">
              <a:buNone/>
            </a:pPr>
            <a:r>
              <a:rPr lang="en-GB" sz="1600" dirty="0" smtClean="0"/>
              <a:t>	Defines whether thread mode is privileged (0) or unprivileged (1)</a:t>
            </a:r>
          </a:p>
          <a:p>
            <a:pPr lvl="2"/>
            <a:r>
              <a:rPr lang="en-GB" sz="1600" dirty="0" smtClean="0"/>
              <a:t>With OS environment,</a:t>
            </a:r>
          </a:p>
          <a:p>
            <a:pPr marL="538162" lvl="2" indent="0">
              <a:buNone/>
            </a:pPr>
            <a:r>
              <a:rPr lang="en-GB" sz="1600" dirty="0"/>
              <a:t>	</a:t>
            </a:r>
            <a:r>
              <a:rPr lang="en-GB" sz="1600" dirty="0" smtClean="0"/>
              <a:t>Threads use PSP</a:t>
            </a:r>
            <a:endParaRPr lang="en-GB" sz="1600" dirty="0"/>
          </a:p>
          <a:p>
            <a:pPr marL="538162" lvl="2" indent="0">
              <a:buNone/>
            </a:pPr>
            <a:r>
              <a:rPr lang="en-GB" sz="1600" dirty="0" smtClean="0"/>
              <a:t>	OS and exception handlers (ISRs) use MSP</a:t>
            </a:r>
          </a:p>
        </p:txBody>
      </p:sp>
    </p:spTree>
    <p:extLst>
      <p:ext uri="{BB962C8B-B14F-4D97-AF65-F5344CB8AC3E}">
        <p14:creationId xmlns:p14="http://schemas.microsoft.com/office/powerpoint/2010/main" val="302595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111"/>
          <p:cNvSpPr/>
          <p:nvPr/>
        </p:nvSpPr>
        <p:spPr bwMode="auto">
          <a:xfrm>
            <a:off x="3438241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>
              <a:cs typeface="Arial" charset="0"/>
            </a:endParaRPr>
          </a:p>
        </p:txBody>
      </p:sp>
      <p:sp>
        <p:nvSpPr>
          <p:cNvPr id="113" name="Rectangle 112"/>
          <p:cNvSpPr/>
          <p:nvPr/>
        </p:nvSpPr>
        <p:spPr bwMode="auto">
          <a:xfrm>
            <a:off x="3704837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4" name="Rectangle 113"/>
          <p:cNvSpPr/>
          <p:nvPr/>
        </p:nvSpPr>
        <p:spPr bwMode="auto">
          <a:xfrm>
            <a:off x="3965085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4" name="Rectangle 133"/>
          <p:cNvSpPr/>
          <p:nvPr/>
        </p:nvSpPr>
        <p:spPr bwMode="auto">
          <a:xfrm>
            <a:off x="4231680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35" name="Rectangle 134"/>
          <p:cNvSpPr/>
          <p:nvPr/>
        </p:nvSpPr>
        <p:spPr bwMode="auto">
          <a:xfrm>
            <a:off x="2376089" y="359409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36" name="Rectangle 135"/>
          <p:cNvSpPr/>
          <p:nvPr/>
        </p:nvSpPr>
        <p:spPr bwMode="auto">
          <a:xfrm>
            <a:off x="2642685" y="359409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37" name="Rectangle 136"/>
          <p:cNvSpPr/>
          <p:nvPr/>
        </p:nvSpPr>
        <p:spPr bwMode="auto">
          <a:xfrm>
            <a:off x="2902933" y="359409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38" name="Rectangle 137"/>
          <p:cNvSpPr/>
          <p:nvPr/>
        </p:nvSpPr>
        <p:spPr bwMode="auto">
          <a:xfrm>
            <a:off x="3169529" y="359409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2561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Cortex-M0+ Registers</a:t>
            </a:r>
          </a:p>
        </p:txBody>
      </p:sp>
      <p:grpSp>
        <p:nvGrpSpPr>
          <p:cNvPr id="25613" name="Group 155"/>
          <p:cNvGrpSpPr>
            <a:grpSpLocks/>
          </p:cNvGrpSpPr>
          <p:nvPr/>
        </p:nvGrpSpPr>
        <p:grpSpPr bwMode="auto">
          <a:xfrm>
            <a:off x="2376089" y="2516188"/>
            <a:ext cx="8461243" cy="1809750"/>
            <a:chOff x="1975669" y="3282630"/>
            <a:chExt cx="6347853" cy="2695589"/>
          </a:xfrm>
        </p:grpSpPr>
        <p:cxnSp>
          <p:nvCxnSpPr>
            <p:cNvPr id="4" name="Straight Connector 3"/>
            <p:cNvCxnSpPr/>
            <p:nvPr/>
          </p:nvCxnSpPr>
          <p:spPr bwMode="auto">
            <a:xfrm>
              <a:off x="1975669" y="3282630"/>
              <a:ext cx="0" cy="2695589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" name="Straight Connector 4"/>
            <p:cNvCxnSpPr/>
            <p:nvPr/>
          </p:nvCxnSpPr>
          <p:spPr bwMode="auto">
            <a:xfrm>
              <a:off x="8323522" y="3282630"/>
              <a:ext cx="0" cy="2695589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>
              <a:off x="3567791" y="3282630"/>
              <a:ext cx="0" cy="2695589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5161500" y="3282630"/>
              <a:ext cx="0" cy="2695589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6739337" y="3282630"/>
              <a:ext cx="0" cy="2695589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5" name="Rectangle 114"/>
          <p:cNvSpPr/>
          <p:nvPr/>
        </p:nvSpPr>
        <p:spPr bwMode="auto">
          <a:xfrm>
            <a:off x="4491929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6" name="Rectangle 115"/>
          <p:cNvSpPr/>
          <p:nvPr/>
        </p:nvSpPr>
        <p:spPr bwMode="auto">
          <a:xfrm>
            <a:off x="4758525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7" name="Rectangle 116"/>
          <p:cNvSpPr/>
          <p:nvPr/>
        </p:nvSpPr>
        <p:spPr bwMode="auto">
          <a:xfrm>
            <a:off x="5018773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8" name="Rectangle 117"/>
          <p:cNvSpPr/>
          <p:nvPr/>
        </p:nvSpPr>
        <p:spPr bwMode="auto">
          <a:xfrm>
            <a:off x="5285369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9" name="Rectangle 118"/>
          <p:cNvSpPr/>
          <p:nvPr/>
        </p:nvSpPr>
        <p:spPr bwMode="auto">
          <a:xfrm>
            <a:off x="5551965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0" name="Rectangle 119"/>
          <p:cNvSpPr/>
          <p:nvPr/>
        </p:nvSpPr>
        <p:spPr bwMode="auto">
          <a:xfrm>
            <a:off x="5818560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1" name="Rectangle 120"/>
          <p:cNvSpPr/>
          <p:nvPr/>
        </p:nvSpPr>
        <p:spPr bwMode="auto">
          <a:xfrm>
            <a:off x="6078809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2" name="Rectangle 121"/>
          <p:cNvSpPr/>
          <p:nvPr/>
        </p:nvSpPr>
        <p:spPr bwMode="auto">
          <a:xfrm>
            <a:off x="6345405" y="3595688"/>
            <a:ext cx="264479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3" name="Rectangle 122"/>
          <p:cNvSpPr/>
          <p:nvPr/>
        </p:nvSpPr>
        <p:spPr bwMode="auto">
          <a:xfrm>
            <a:off x="6603538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4" name="Rectangle 123"/>
          <p:cNvSpPr/>
          <p:nvPr/>
        </p:nvSpPr>
        <p:spPr bwMode="auto">
          <a:xfrm>
            <a:off x="6870134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5" name="Rectangle 124"/>
          <p:cNvSpPr/>
          <p:nvPr/>
        </p:nvSpPr>
        <p:spPr bwMode="auto">
          <a:xfrm>
            <a:off x="7130381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6" name="Rectangle 125"/>
          <p:cNvSpPr/>
          <p:nvPr/>
        </p:nvSpPr>
        <p:spPr bwMode="auto">
          <a:xfrm>
            <a:off x="7396977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7" name="Rectangle 126"/>
          <p:cNvSpPr/>
          <p:nvPr/>
        </p:nvSpPr>
        <p:spPr bwMode="auto">
          <a:xfrm>
            <a:off x="7663573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8" name="Rectangle 127"/>
          <p:cNvSpPr/>
          <p:nvPr/>
        </p:nvSpPr>
        <p:spPr bwMode="auto">
          <a:xfrm>
            <a:off x="7930169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9" name="Rectangle 128"/>
          <p:cNvSpPr/>
          <p:nvPr/>
        </p:nvSpPr>
        <p:spPr bwMode="auto">
          <a:xfrm>
            <a:off x="8190418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0" name="Rectangle 129"/>
          <p:cNvSpPr/>
          <p:nvPr/>
        </p:nvSpPr>
        <p:spPr bwMode="auto">
          <a:xfrm>
            <a:off x="8457013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1" name="Rectangle 130"/>
          <p:cNvSpPr/>
          <p:nvPr/>
        </p:nvSpPr>
        <p:spPr bwMode="auto">
          <a:xfrm>
            <a:off x="8717261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2" name="Rectangle 131"/>
          <p:cNvSpPr/>
          <p:nvPr/>
        </p:nvSpPr>
        <p:spPr bwMode="auto">
          <a:xfrm>
            <a:off x="8983857" y="35956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5665" name="TextBox 132"/>
          <p:cNvSpPr txBox="1">
            <a:spLocks noChangeArrowheads="1"/>
          </p:cNvSpPr>
          <p:nvPr/>
        </p:nvSpPr>
        <p:spPr bwMode="auto">
          <a:xfrm>
            <a:off x="5915888" y="3595688"/>
            <a:ext cx="13901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Reserved</a:t>
            </a:r>
          </a:p>
        </p:txBody>
      </p:sp>
      <p:sp>
        <p:nvSpPr>
          <p:cNvPr id="139" name="Rectangle 138"/>
          <p:cNvSpPr/>
          <p:nvPr/>
        </p:nvSpPr>
        <p:spPr bwMode="auto">
          <a:xfrm>
            <a:off x="9244106" y="35972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0" name="Rectangle 139"/>
          <p:cNvSpPr/>
          <p:nvPr/>
        </p:nvSpPr>
        <p:spPr bwMode="auto">
          <a:xfrm>
            <a:off x="9510702" y="35972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1" name="Rectangle 140"/>
          <p:cNvSpPr/>
          <p:nvPr/>
        </p:nvSpPr>
        <p:spPr bwMode="auto">
          <a:xfrm>
            <a:off x="9777298" y="35972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2" name="Rectangle 141"/>
          <p:cNvSpPr/>
          <p:nvPr/>
        </p:nvSpPr>
        <p:spPr bwMode="auto">
          <a:xfrm>
            <a:off x="10043893" y="35972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3" name="Rectangle 142"/>
          <p:cNvSpPr/>
          <p:nvPr/>
        </p:nvSpPr>
        <p:spPr bwMode="auto">
          <a:xfrm>
            <a:off x="10304141" y="3597274"/>
            <a:ext cx="266596" cy="2936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4" name="Rectangle 143"/>
          <p:cNvSpPr/>
          <p:nvPr/>
        </p:nvSpPr>
        <p:spPr bwMode="auto">
          <a:xfrm>
            <a:off x="10570737" y="35972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6" name="Rectangle 145"/>
          <p:cNvSpPr/>
          <p:nvPr/>
        </p:nvSpPr>
        <p:spPr bwMode="auto">
          <a:xfrm>
            <a:off x="2376089" y="3595688"/>
            <a:ext cx="8461243" cy="293687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5675" name="TextBox 149"/>
          <p:cNvSpPr txBox="1">
            <a:spLocks noChangeArrowheads="1"/>
          </p:cNvSpPr>
          <p:nvPr/>
        </p:nvSpPr>
        <p:spPr bwMode="auto">
          <a:xfrm>
            <a:off x="873843" y="3576638"/>
            <a:ext cx="1466276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CONTROL</a:t>
            </a:r>
          </a:p>
        </p:txBody>
      </p:sp>
      <p:sp>
        <p:nvSpPr>
          <p:cNvPr id="25676" name="TextBox 151"/>
          <p:cNvSpPr txBox="1">
            <a:spLocks noChangeArrowheads="1"/>
          </p:cNvSpPr>
          <p:nvPr/>
        </p:nvSpPr>
        <p:spPr bwMode="auto">
          <a:xfrm>
            <a:off x="8243313" y="4049713"/>
            <a:ext cx="69399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bit8</a:t>
            </a:r>
          </a:p>
        </p:txBody>
      </p:sp>
      <p:sp>
        <p:nvSpPr>
          <p:cNvPr id="25677" name="TextBox 152"/>
          <p:cNvSpPr txBox="1">
            <a:spLocks noChangeArrowheads="1"/>
          </p:cNvSpPr>
          <p:nvPr/>
        </p:nvSpPr>
        <p:spPr bwMode="auto">
          <a:xfrm>
            <a:off x="6042839" y="4049713"/>
            <a:ext cx="69399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bit16</a:t>
            </a:r>
          </a:p>
        </p:txBody>
      </p:sp>
      <p:sp>
        <p:nvSpPr>
          <p:cNvPr id="25678" name="TextBox 153"/>
          <p:cNvSpPr txBox="1">
            <a:spLocks noChangeArrowheads="1"/>
          </p:cNvSpPr>
          <p:nvPr/>
        </p:nvSpPr>
        <p:spPr bwMode="auto">
          <a:xfrm>
            <a:off x="3982066" y="4049713"/>
            <a:ext cx="69399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 dirty="0"/>
              <a:t>bit24</a:t>
            </a:r>
          </a:p>
        </p:txBody>
      </p:sp>
      <p:sp>
        <p:nvSpPr>
          <p:cNvPr id="25679" name="TextBox 154"/>
          <p:cNvSpPr txBox="1">
            <a:spLocks noChangeArrowheads="1"/>
          </p:cNvSpPr>
          <p:nvPr/>
        </p:nvSpPr>
        <p:spPr bwMode="auto">
          <a:xfrm>
            <a:off x="2340119" y="4037013"/>
            <a:ext cx="696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 dirty="0"/>
              <a:t>bit31</a:t>
            </a:r>
          </a:p>
        </p:txBody>
      </p:sp>
      <p:sp>
        <p:nvSpPr>
          <p:cNvPr id="183" name="Rectangle 182"/>
          <p:cNvSpPr/>
          <p:nvPr/>
        </p:nvSpPr>
        <p:spPr bwMode="auto">
          <a:xfrm>
            <a:off x="4231680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2376089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85" name="Rectangle 184"/>
          <p:cNvSpPr/>
          <p:nvPr/>
        </p:nvSpPr>
        <p:spPr bwMode="auto">
          <a:xfrm>
            <a:off x="2642685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86" name="Rectangle 185"/>
          <p:cNvSpPr/>
          <p:nvPr/>
        </p:nvSpPr>
        <p:spPr bwMode="auto">
          <a:xfrm>
            <a:off x="2902933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87" name="Rectangle 186"/>
          <p:cNvSpPr/>
          <p:nvPr/>
        </p:nvSpPr>
        <p:spPr bwMode="auto">
          <a:xfrm>
            <a:off x="3169529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88" name="Rectangle 187"/>
          <p:cNvSpPr/>
          <p:nvPr/>
        </p:nvSpPr>
        <p:spPr bwMode="auto">
          <a:xfrm>
            <a:off x="3438241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>
              <a:cs typeface="Arial" charset="0"/>
            </a:endParaRPr>
          </a:p>
        </p:txBody>
      </p:sp>
      <p:sp>
        <p:nvSpPr>
          <p:cNvPr id="189" name="Rectangle 188"/>
          <p:cNvSpPr/>
          <p:nvPr/>
        </p:nvSpPr>
        <p:spPr bwMode="auto">
          <a:xfrm>
            <a:off x="3704837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0" name="Rectangle 189"/>
          <p:cNvSpPr/>
          <p:nvPr/>
        </p:nvSpPr>
        <p:spPr bwMode="auto">
          <a:xfrm>
            <a:off x="3965085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1" name="Rectangle 190"/>
          <p:cNvSpPr/>
          <p:nvPr/>
        </p:nvSpPr>
        <p:spPr bwMode="auto">
          <a:xfrm>
            <a:off x="4491929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2" name="Rectangle 191"/>
          <p:cNvSpPr/>
          <p:nvPr/>
        </p:nvSpPr>
        <p:spPr bwMode="auto">
          <a:xfrm>
            <a:off x="4758525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3" name="Rectangle 192"/>
          <p:cNvSpPr/>
          <p:nvPr/>
        </p:nvSpPr>
        <p:spPr bwMode="auto">
          <a:xfrm>
            <a:off x="5018773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4" name="Rectangle 193"/>
          <p:cNvSpPr/>
          <p:nvPr/>
        </p:nvSpPr>
        <p:spPr bwMode="auto">
          <a:xfrm>
            <a:off x="5285369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5" name="Rectangle 194"/>
          <p:cNvSpPr/>
          <p:nvPr/>
        </p:nvSpPr>
        <p:spPr bwMode="auto">
          <a:xfrm>
            <a:off x="5551965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6" name="Rectangle 195"/>
          <p:cNvSpPr/>
          <p:nvPr/>
        </p:nvSpPr>
        <p:spPr bwMode="auto">
          <a:xfrm>
            <a:off x="5818560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7" name="Rectangle 196"/>
          <p:cNvSpPr/>
          <p:nvPr/>
        </p:nvSpPr>
        <p:spPr bwMode="auto">
          <a:xfrm>
            <a:off x="6078809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8" name="Rectangle 197"/>
          <p:cNvSpPr/>
          <p:nvPr/>
        </p:nvSpPr>
        <p:spPr bwMode="auto">
          <a:xfrm>
            <a:off x="6345405" y="2759074"/>
            <a:ext cx="264479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9" name="Rectangle 198"/>
          <p:cNvSpPr/>
          <p:nvPr/>
        </p:nvSpPr>
        <p:spPr bwMode="auto">
          <a:xfrm>
            <a:off x="6603538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0" name="Rectangle 199"/>
          <p:cNvSpPr/>
          <p:nvPr/>
        </p:nvSpPr>
        <p:spPr bwMode="auto">
          <a:xfrm>
            <a:off x="6870134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1" name="Rectangle 200"/>
          <p:cNvSpPr/>
          <p:nvPr/>
        </p:nvSpPr>
        <p:spPr bwMode="auto">
          <a:xfrm>
            <a:off x="7130381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2" name="Rectangle 201"/>
          <p:cNvSpPr/>
          <p:nvPr/>
        </p:nvSpPr>
        <p:spPr bwMode="auto">
          <a:xfrm>
            <a:off x="7396977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3" name="Rectangle 202"/>
          <p:cNvSpPr/>
          <p:nvPr/>
        </p:nvSpPr>
        <p:spPr bwMode="auto">
          <a:xfrm>
            <a:off x="7663573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4" name="Rectangle 203"/>
          <p:cNvSpPr/>
          <p:nvPr/>
        </p:nvSpPr>
        <p:spPr bwMode="auto">
          <a:xfrm>
            <a:off x="7930169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5" name="Rectangle 204"/>
          <p:cNvSpPr/>
          <p:nvPr/>
        </p:nvSpPr>
        <p:spPr bwMode="auto">
          <a:xfrm>
            <a:off x="8190418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6" name="Rectangle 205"/>
          <p:cNvSpPr/>
          <p:nvPr/>
        </p:nvSpPr>
        <p:spPr bwMode="auto">
          <a:xfrm>
            <a:off x="8457013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7" name="Rectangle 206"/>
          <p:cNvSpPr/>
          <p:nvPr/>
        </p:nvSpPr>
        <p:spPr bwMode="auto">
          <a:xfrm>
            <a:off x="8717261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8" name="Rectangle 207"/>
          <p:cNvSpPr/>
          <p:nvPr/>
        </p:nvSpPr>
        <p:spPr bwMode="auto">
          <a:xfrm>
            <a:off x="8983857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9" name="Rectangle 208"/>
          <p:cNvSpPr/>
          <p:nvPr/>
        </p:nvSpPr>
        <p:spPr bwMode="auto">
          <a:xfrm>
            <a:off x="9244106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0" name="Rectangle 209"/>
          <p:cNvSpPr/>
          <p:nvPr/>
        </p:nvSpPr>
        <p:spPr bwMode="auto">
          <a:xfrm>
            <a:off x="9510702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1" name="Rectangle 210"/>
          <p:cNvSpPr/>
          <p:nvPr/>
        </p:nvSpPr>
        <p:spPr bwMode="auto">
          <a:xfrm>
            <a:off x="9777298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2" name="Rectangle 211"/>
          <p:cNvSpPr/>
          <p:nvPr/>
        </p:nvSpPr>
        <p:spPr bwMode="auto">
          <a:xfrm>
            <a:off x="10043893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3" name="Rectangle 212"/>
          <p:cNvSpPr/>
          <p:nvPr/>
        </p:nvSpPr>
        <p:spPr bwMode="auto">
          <a:xfrm>
            <a:off x="10304141" y="2759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4" name="Rectangle 213"/>
          <p:cNvSpPr/>
          <p:nvPr/>
        </p:nvSpPr>
        <p:spPr bwMode="auto">
          <a:xfrm>
            <a:off x="10570737" y="2759074"/>
            <a:ext cx="266596" cy="2936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5" name="Rectangle 214"/>
          <p:cNvSpPr/>
          <p:nvPr/>
        </p:nvSpPr>
        <p:spPr bwMode="auto">
          <a:xfrm>
            <a:off x="2376089" y="2759074"/>
            <a:ext cx="8461243" cy="293688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6" name="TextBox 109"/>
          <p:cNvSpPr txBox="1">
            <a:spLocks noChangeArrowheads="1"/>
          </p:cNvSpPr>
          <p:nvPr/>
        </p:nvSpPr>
        <p:spPr bwMode="auto">
          <a:xfrm>
            <a:off x="5915888" y="2759075"/>
            <a:ext cx="13901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Reserved</a:t>
            </a:r>
          </a:p>
        </p:txBody>
      </p:sp>
      <p:sp>
        <p:nvSpPr>
          <p:cNvPr id="217" name="TextBox 144"/>
          <p:cNvSpPr txBox="1">
            <a:spLocks noChangeArrowheads="1"/>
          </p:cNvSpPr>
          <p:nvPr/>
        </p:nvSpPr>
        <p:spPr bwMode="auto">
          <a:xfrm>
            <a:off x="9938101" y="2208213"/>
            <a:ext cx="996599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 dirty="0"/>
              <a:t>PRIMASK</a:t>
            </a:r>
          </a:p>
        </p:txBody>
      </p:sp>
      <p:sp>
        <p:nvSpPr>
          <p:cNvPr id="218" name="TextBox 148"/>
          <p:cNvSpPr txBox="1">
            <a:spLocks noChangeArrowheads="1"/>
          </p:cNvSpPr>
          <p:nvPr/>
        </p:nvSpPr>
        <p:spPr bwMode="auto">
          <a:xfrm>
            <a:off x="873843" y="2744788"/>
            <a:ext cx="139010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PRIMASK</a:t>
            </a:r>
          </a:p>
        </p:txBody>
      </p:sp>
      <p:cxnSp>
        <p:nvCxnSpPr>
          <p:cNvPr id="219" name="Straight Arrow Connector 218"/>
          <p:cNvCxnSpPr/>
          <p:nvPr/>
        </p:nvCxnSpPr>
        <p:spPr bwMode="auto">
          <a:xfrm flipH="1">
            <a:off x="10695572" y="2500313"/>
            <a:ext cx="8463" cy="24447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20" name="Rectangle 219"/>
          <p:cNvSpPr/>
          <p:nvPr/>
        </p:nvSpPr>
        <p:spPr bwMode="auto">
          <a:xfrm>
            <a:off x="10570841" y="3597274"/>
            <a:ext cx="266596" cy="2936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37" name="TextBox 144"/>
          <p:cNvSpPr txBox="1">
            <a:spLocks noChangeArrowheads="1"/>
          </p:cNvSpPr>
          <p:nvPr/>
        </p:nvSpPr>
        <p:spPr bwMode="auto">
          <a:xfrm>
            <a:off x="9066274" y="4005461"/>
            <a:ext cx="87625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 dirty="0" smtClean="0"/>
              <a:t>SPSEL</a:t>
            </a:r>
            <a:endParaRPr lang="en-GB" b="0" dirty="0"/>
          </a:p>
        </p:txBody>
      </p:sp>
      <p:sp>
        <p:nvSpPr>
          <p:cNvPr id="238" name="TextBox 144"/>
          <p:cNvSpPr txBox="1">
            <a:spLocks noChangeArrowheads="1"/>
          </p:cNvSpPr>
          <p:nvPr/>
        </p:nvSpPr>
        <p:spPr bwMode="auto">
          <a:xfrm>
            <a:off x="9072912" y="4265613"/>
            <a:ext cx="7870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 dirty="0" err="1" smtClean="0"/>
              <a:t>nPRIV</a:t>
            </a:r>
            <a:endParaRPr lang="en-GB" b="0" dirty="0"/>
          </a:p>
        </p:txBody>
      </p:sp>
      <p:cxnSp>
        <p:nvCxnSpPr>
          <p:cNvPr id="3" name="Elbow Connector 2"/>
          <p:cNvCxnSpPr>
            <a:stCxn id="143" idx="2"/>
          </p:cNvCxnSpPr>
          <p:nvPr/>
        </p:nvCxnSpPr>
        <p:spPr>
          <a:xfrm rot="5400000">
            <a:off x="10032333" y="3769226"/>
            <a:ext cx="283371" cy="526843"/>
          </a:xfrm>
          <a:prstGeom prst="bentConnector2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220" idx="2"/>
          </p:cNvCxnSpPr>
          <p:nvPr/>
        </p:nvCxnSpPr>
        <p:spPr>
          <a:xfrm rot="5400000">
            <a:off x="10023999" y="3777560"/>
            <a:ext cx="566738" cy="793543"/>
          </a:xfrm>
          <a:prstGeom prst="bentConnector2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075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Useful Resources</a:t>
            </a: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660400" y="1143000"/>
            <a:ext cx="10795000" cy="4977000"/>
          </a:xfrm>
        </p:spPr>
        <p:txBody>
          <a:bodyPr/>
          <a:lstStyle/>
          <a:p>
            <a:pPr>
              <a:defRPr/>
            </a:pPr>
            <a:r>
              <a:rPr lang="en-GB" sz="1800" dirty="0" smtClean="0"/>
              <a:t>Reference 1</a:t>
            </a:r>
            <a:endParaRPr lang="en-GB" sz="1800" dirty="0"/>
          </a:p>
          <a:p>
            <a:pPr lvl="1">
              <a:defRPr/>
            </a:pPr>
            <a:r>
              <a:rPr lang="en-GB" sz="1600" dirty="0"/>
              <a:t>Cortex-M0+ Technical Reference Manual:</a:t>
            </a:r>
          </a:p>
          <a:p>
            <a:pPr marL="444500" lvl="1" indent="0">
              <a:buNone/>
              <a:defRPr/>
            </a:pPr>
            <a:r>
              <a:rPr lang="en-GB" sz="1600" dirty="0">
                <a:hlinkClick r:id="rId2"/>
              </a:rPr>
              <a:t>http://infocenter.arm.com/help/topic/com.arm.doc.ddi0484c/DDI0484C_cortex_m0p_r0p1_trm.pdf</a:t>
            </a:r>
            <a:endParaRPr lang="en-GB" sz="1600" dirty="0"/>
          </a:p>
          <a:p>
            <a:pPr>
              <a:defRPr/>
            </a:pPr>
            <a:r>
              <a:rPr lang="en-GB" sz="1800" dirty="0"/>
              <a:t>Reference </a:t>
            </a:r>
            <a:r>
              <a:rPr lang="en-GB" sz="1800" dirty="0" smtClean="0"/>
              <a:t>2</a:t>
            </a:r>
            <a:endParaRPr lang="en-GB" sz="1800" dirty="0"/>
          </a:p>
          <a:p>
            <a:pPr lvl="1">
              <a:defRPr/>
            </a:pPr>
            <a:r>
              <a:rPr lang="en-GB" sz="1600" dirty="0"/>
              <a:t>Cortex-M0+ Devices Generic User Guide:</a:t>
            </a:r>
          </a:p>
          <a:p>
            <a:pPr marL="444500" lvl="1" indent="0">
              <a:buNone/>
              <a:defRPr/>
            </a:pPr>
            <a:r>
              <a:rPr lang="en-GB" sz="1600" dirty="0">
                <a:hlinkClick r:id="rId3"/>
              </a:rPr>
              <a:t>http://infocenter.arm.com/help/topic/com.arm.doc.dui0662b/DUI0662B_cortex_m0p_r0p1_dgug.pdf</a:t>
            </a:r>
            <a:endParaRPr lang="en-GB" sz="1600" dirty="0" smtClean="0"/>
          </a:p>
          <a:p>
            <a:pPr>
              <a:defRPr/>
            </a:pPr>
            <a:r>
              <a:rPr lang="en-GB" sz="1800" dirty="0" smtClean="0"/>
              <a:t>Reference 3</a:t>
            </a:r>
          </a:p>
          <a:p>
            <a:pPr lvl="1">
              <a:defRPr/>
            </a:pPr>
            <a:r>
              <a:rPr lang="en-GB" sz="1600" dirty="0" smtClean="0"/>
              <a:t>Cortex-M0+ Processor Overview:</a:t>
            </a:r>
            <a:endParaRPr lang="en-GB" sz="1600" dirty="0"/>
          </a:p>
          <a:p>
            <a:pPr marL="444500" lvl="1" indent="0">
              <a:buNone/>
              <a:defRPr/>
            </a:pPr>
            <a:r>
              <a:rPr lang="en-GB" sz="1600" dirty="0">
                <a:hlinkClick r:id="rId4"/>
              </a:rPr>
              <a:t>http://www.arm.com/products/processors/cortex-m/cortex-m0plus.php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8414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>
                <a:latin typeface="+mn-lt"/>
              </a:rPr>
              <a:t>ARM </a:t>
            </a:r>
            <a:r>
              <a:rPr lang="en-GB" cap="none" dirty="0" smtClean="0">
                <a:latin typeface="+mn-lt"/>
              </a:rPr>
              <a:t>Architectures and </a:t>
            </a:r>
            <a:br>
              <a:rPr lang="en-GB" cap="none" dirty="0" smtClean="0">
                <a:latin typeface="+mn-lt"/>
              </a:rPr>
            </a:br>
            <a:r>
              <a:rPr lang="en-GB" cap="none" dirty="0" smtClean="0"/>
              <a:t>Processors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74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What is ARM Architecture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736600" y="1257299"/>
            <a:ext cx="10807700" cy="336232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800" dirty="0" smtClean="0"/>
              <a:t>ARM architecture is a family of RISC-based processor architectures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Well-known for its power efficiency;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Hence widely used in mobile devices, such as  smartphones and tablets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Designed and licensed to a wide eco-system by ARM</a:t>
            </a:r>
          </a:p>
          <a:p>
            <a:pPr lvl="1">
              <a:spcBef>
                <a:spcPts val="600"/>
              </a:spcBef>
            </a:pPr>
            <a:endParaRPr lang="en-GB" sz="1600" dirty="0" smtClean="0"/>
          </a:p>
          <a:p>
            <a:pPr>
              <a:spcBef>
                <a:spcPts val="600"/>
              </a:spcBef>
            </a:pPr>
            <a:r>
              <a:rPr lang="en-GB" sz="1800" dirty="0" smtClean="0"/>
              <a:t>ARM Holdings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The company designs ARM-based processors;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Does not manufacture, but licenses designs to semiconductor partners who add their own Intellectual Property (IP) on top of ARM’s IP, fabricate and sell to customers;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Also offer other IP apart from processors, such as physical IPs, interconnect IPs, graphics cores, and development tools.</a:t>
            </a:r>
          </a:p>
          <a:p>
            <a:pPr lvl="1">
              <a:spcBef>
                <a:spcPts val="600"/>
              </a:spcBef>
            </a:pPr>
            <a:endParaRPr lang="en-GB" sz="1800" dirty="0" smtClean="0"/>
          </a:p>
          <a:p>
            <a:pPr lvl="1">
              <a:spcBef>
                <a:spcPts val="600"/>
              </a:spcBef>
            </a:pPr>
            <a:endParaRPr lang="en-GB" sz="1800" dirty="0" smtClean="0"/>
          </a:p>
        </p:txBody>
      </p:sp>
      <p:pic>
        <p:nvPicPr>
          <p:cNvPr id="6148" name="Picture 14" descr="\\mars\groups\ir\2011\Analyst Day\Images\Internet_Connected_Screens_v2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86301"/>
            <a:ext cx="12187238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273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ARM Processor Families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82600" y="1235868"/>
            <a:ext cx="7007474" cy="5403057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GB" sz="2000" dirty="0" smtClean="0"/>
              <a:t>Cortex-A series (Application)</a:t>
            </a:r>
          </a:p>
          <a:p>
            <a:pPr lvl="1">
              <a:spcBef>
                <a:spcPts val="300"/>
              </a:spcBef>
            </a:pPr>
            <a:r>
              <a:rPr lang="en-GB" sz="1500" dirty="0" smtClean="0"/>
              <a:t>High performance processors capable of full Operating System (OS) support;</a:t>
            </a:r>
          </a:p>
          <a:p>
            <a:pPr lvl="1">
              <a:spcBef>
                <a:spcPts val="300"/>
              </a:spcBef>
            </a:pPr>
            <a:r>
              <a:rPr lang="en-GB" sz="1500" dirty="0" smtClean="0"/>
              <a:t>Applications include smartphones, digital TV, smart books, home gateways etc.</a:t>
            </a:r>
          </a:p>
          <a:p>
            <a:pPr>
              <a:spcBef>
                <a:spcPts val="300"/>
              </a:spcBef>
            </a:pPr>
            <a:r>
              <a:rPr lang="en-GB" sz="2000" dirty="0" smtClean="0"/>
              <a:t>Cortex-R series (Real-time)</a:t>
            </a:r>
          </a:p>
          <a:p>
            <a:pPr lvl="1">
              <a:spcBef>
                <a:spcPts val="300"/>
              </a:spcBef>
            </a:pPr>
            <a:r>
              <a:rPr lang="en-GB" sz="1500" dirty="0" smtClean="0"/>
              <a:t>High performance for real-time applications;</a:t>
            </a:r>
          </a:p>
          <a:p>
            <a:pPr lvl="1">
              <a:spcBef>
                <a:spcPts val="300"/>
              </a:spcBef>
            </a:pPr>
            <a:r>
              <a:rPr lang="en-GB" sz="1500" dirty="0" smtClean="0"/>
              <a:t>High reliability</a:t>
            </a:r>
          </a:p>
          <a:p>
            <a:pPr lvl="1">
              <a:spcBef>
                <a:spcPts val="300"/>
              </a:spcBef>
            </a:pPr>
            <a:r>
              <a:rPr lang="en-GB" sz="1500" dirty="0" smtClean="0"/>
              <a:t>Applications include automotive braking system, powertrains etc.</a:t>
            </a:r>
          </a:p>
          <a:p>
            <a:pPr>
              <a:spcBef>
                <a:spcPts val="300"/>
              </a:spcBef>
            </a:pPr>
            <a:r>
              <a:rPr lang="en-GB" sz="2000" dirty="0" smtClean="0"/>
              <a:t>Cortex-M series (Microcontroller)</a:t>
            </a:r>
          </a:p>
          <a:p>
            <a:pPr lvl="1">
              <a:spcBef>
                <a:spcPts val="300"/>
              </a:spcBef>
            </a:pPr>
            <a:r>
              <a:rPr lang="en-GB" sz="1500" dirty="0" smtClean="0"/>
              <a:t>Cost-sensitive solutions for deterministic microcontroller applications;</a:t>
            </a:r>
          </a:p>
          <a:p>
            <a:pPr lvl="1">
              <a:spcBef>
                <a:spcPts val="300"/>
              </a:spcBef>
            </a:pPr>
            <a:r>
              <a:rPr lang="en-GB" sz="1500" dirty="0" smtClean="0"/>
              <a:t>Applications include microcontrollers, mixed signal devices, smart sensors, automotive body electronics and airbags;</a:t>
            </a:r>
          </a:p>
          <a:p>
            <a:pPr>
              <a:spcBef>
                <a:spcPts val="300"/>
              </a:spcBef>
            </a:pPr>
            <a:r>
              <a:rPr lang="en-GB" sz="2000" dirty="0" err="1" smtClean="0"/>
              <a:t>SecurCore</a:t>
            </a:r>
            <a:r>
              <a:rPr lang="en-GB" sz="2000" dirty="0" smtClean="0"/>
              <a:t> series</a:t>
            </a:r>
          </a:p>
          <a:p>
            <a:pPr lvl="1">
              <a:spcBef>
                <a:spcPts val="300"/>
              </a:spcBef>
            </a:pPr>
            <a:r>
              <a:rPr lang="en-GB" sz="1500" dirty="0" smtClean="0"/>
              <a:t>High security applications.</a:t>
            </a:r>
          </a:p>
          <a:p>
            <a:pPr>
              <a:spcBef>
                <a:spcPts val="300"/>
              </a:spcBef>
            </a:pPr>
            <a:r>
              <a:rPr lang="en-GB" sz="2000" dirty="0" smtClean="0"/>
              <a:t>Previous classic processors </a:t>
            </a:r>
          </a:p>
          <a:p>
            <a:pPr lvl="1">
              <a:spcBef>
                <a:spcPts val="300"/>
              </a:spcBef>
            </a:pPr>
            <a:r>
              <a:rPr lang="en-GB" sz="1500" dirty="0" smtClean="0"/>
              <a:t>Include ARM7, ARM9, ARM11 families</a:t>
            </a:r>
          </a:p>
        </p:txBody>
      </p:sp>
      <p:pic>
        <p:nvPicPr>
          <p:cNvPr id="7172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11" y="5681664"/>
            <a:ext cx="1734989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7928054" y="4281488"/>
            <a:ext cx="3742920" cy="685800"/>
          </a:xfrm>
          <a:prstGeom prst="rect">
            <a:avLst/>
          </a:prstGeom>
          <a:solidFill>
            <a:srgbClr val="0096BB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74" name="Rectangle 28"/>
          <p:cNvSpPr>
            <a:spLocks noChangeArrowheads="1"/>
          </p:cNvSpPr>
          <p:nvPr/>
        </p:nvSpPr>
        <p:spPr bwMode="auto">
          <a:xfrm>
            <a:off x="7928054" y="3154364"/>
            <a:ext cx="3742920" cy="1127125"/>
          </a:xfrm>
          <a:prstGeom prst="rect">
            <a:avLst/>
          </a:prstGeom>
          <a:solidFill>
            <a:srgbClr val="6CBB68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75" name="Rectangle 29"/>
          <p:cNvSpPr>
            <a:spLocks noChangeArrowheads="1"/>
          </p:cNvSpPr>
          <p:nvPr/>
        </p:nvSpPr>
        <p:spPr bwMode="auto">
          <a:xfrm>
            <a:off x="7928054" y="2501901"/>
            <a:ext cx="3742920" cy="652463"/>
          </a:xfrm>
          <a:prstGeom prst="rect">
            <a:avLst/>
          </a:prstGeom>
          <a:solidFill>
            <a:srgbClr val="F8A15C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76" name="Rectangle 30"/>
          <p:cNvSpPr>
            <a:spLocks noChangeArrowheads="1"/>
          </p:cNvSpPr>
          <p:nvPr/>
        </p:nvSpPr>
        <p:spPr bwMode="auto">
          <a:xfrm>
            <a:off x="7928054" y="1382714"/>
            <a:ext cx="3742920" cy="1119187"/>
          </a:xfrm>
          <a:prstGeom prst="rect">
            <a:avLst/>
          </a:prstGeom>
          <a:solidFill>
            <a:srgbClr val="F786A4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 bwMode="auto">
          <a:xfrm>
            <a:off x="7928054" y="4959351"/>
            <a:ext cx="3742920" cy="72231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7178" name="TextBox 5"/>
          <p:cNvSpPr txBox="1">
            <a:spLocks noChangeArrowheads="1"/>
          </p:cNvSpPr>
          <p:nvPr/>
        </p:nvSpPr>
        <p:spPr bwMode="auto">
          <a:xfrm>
            <a:off x="9419719" y="1423989"/>
            <a:ext cx="2251254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2400">
                <a:solidFill>
                  <a:schemeClr val="bg1"/>
                </a:solidFill>
              </a:rPr>
              <a:t>Cortex-A</a:t>
            </a:r>
          </a:p>
        </p:txBody>
      </p:sp>
      <p:sp>
        <p:nvSpPr>
          <p:cNvPr id="7179" name="Rectangle 32"/>
          <p:cNvSpPr>
            <a:spLocks noChangeArrowheads="1"/>
          </p:cNvSpPr>
          <p:nvPr/>
        </p:nvSpPr>
        <p:spPr bwMode="auto">
          <a:xfrm>
            <a:off x="7928054" y="909639"/>
            <a:ext cx="3742920" cy="473075"/>
          </a:xfrm>
          <a:prstGeom prst="rect">
            <a:avLst/>
          </a:prstGeom>
          <a:solidFill>
            <a:srgbClr val="F56F92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0" name="TextBox 3"/>
          <p:cNvSpPr txBox="1">
            <a:spLocks noChangeArrowheads="1"/>
          </p:cNvSpPr>
          <p:nvPr/>
        </p:nvSpPr>
        <p:spPr bwMode="auto">
          <a:xfrm>
            <a:off x="8190418" y="892175"/>
            <a:ext cx="1804811" cy="480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Cortex-A57</a:t>
            </a:r>
          </a:p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GB" sz="1100" b="0" dirty="0"/>
              <a:t>Cortex-A53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Cortex-A15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Cortex-A9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Cortex-A8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Cortex-A7</a:t>
            </a:r>
          </a:p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GB" sz="1100" b="0" dirty="0"/>
              <a:t>Cortex-A5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Cortex-R7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Cortex-R5</a:t>
            </a:r>
          </a:p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GB" sz="1100" b="0" dirty="0"/>
              <a:t>Cortex-R4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Cortex-M4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Cortex-M3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Cortex-M1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Cortex-M0+</a:t>
            </a:r>
          </a:p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GB" sz="1100" b="0" dirty="0"/>
              <a:t>Cortex-M0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SC000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SC100</a:t>
            </a:r>
          </a:p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GB" sz="1100" b="0" dirty="0"/>
              <a:t>SC300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ARM11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ARM9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ARM7</a:t>
            </a:r>
          </a:p>
        </p:txBody>
      </p:sp>
      <p:sp>
        <p:nvSpPr>
          <p:cNvPr id="7181" name="TextBox 33"/>
          <p:cNvSpPr txBox="1">
            <a:spLocks noChangeArrowheads="1"/>
          </p:cNvSpPr>
          <p:nvPr/>
        </p:nvSpPr>
        <p:spPr bwMode="auto">
          <a:xfrm>
            <a:off x="9419719" y="2597151"/>
            <a:ext cx="2251254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2400">
                <a:solidFill>
                  <a:schemeClr val="bg1"/>
                </a:solidFill>
              </a:rPr>
              <a:t>Cortex-R</a:t>
            </a:r>
          </a:p>
        </p:txBody>
      </p:sp>
      <p:sp>
        <p:nvSpPr>
          <p:cNvPr id="7182" name="TextBox 34"/>
          <p:cNvSpPr txBox="1">
            <a:spLocks noChangeArrowheads="1"/>
          </p:cNvSpPr>
          <p:nvPr/>
        </p:nvSpPr>
        <p:spPr bwMode="auto">
          <a:xfrm>
            <a:off x="9419719" y="3487739"/>
            <a:ext cx="2251254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2400">
                <a:solidFill>
                  <a:schemeClr val="bg1"/>
                </a:solidFill>
              </a:rPr>
              <a:t>Cortex-M</a:t>
            </a:r>
          </a:p>
        </p:txBody>
      </p:sp>
      <p:sp>
        <p:nvSpPr>
          <p:cNvPr id="7183" name="TextBox 35"/>
          <p:cNvSpPr txBox="1">
            <a:spLocks noChangeArrowheads="1"/>
          </p:cNvSpPr>
          <p:nvPr/>
        </p:nvSpPr>
        <p:spPr bwMode="auto">
          <a:xfrm>
            <a:off x="9343550" y="4394201"/>
            <a:ext cx="2382436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2400">
                <a:solidFill>
                  <a:schemeClr val="bg1"/>
                </a:solidFill>
              </a:rPr>
              <a:t>SecurCore</a:t>
            </a:r>
          </a:p>
        </p:txBody>
      </p:sp>
      <p:sp>
        <p:nvSpPr>
          <p:cNvPr id="7184" name="TextBox 36"/>
          <p:cNvSpPr txBox="1">
            <a:spLocks noChangeArrowheads="1"/>
          </p:cNvSpPr>
          <p:nvPr/>
        </p:nvSpPr>
        <p:spPr bwMode="auto">
          <a:xfrm>
            <a:off x="9614377" y="5089526"/>
            <a:ext cx="1991006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2400">
                <a:solidFill>
                  <a:schemeClr val="bg1"/>
                </a:solidFill>
              </a:rPr>
              <a:t>Classic</a:t>
            </a:r>
          </a:p>
        </p:txBody>
      </p:sp>
      <p:sp>
        <p:nvSpPr>
          <p:cNvPr id="7185" name="Rectangle 6"/>
          <p:cNvSpPr>
            <a:spLocks noChangeArrowheads="1"/>
          </p:cNvSpPr>
          <p:nvPr/>
        </p:nvSpPr>
        <p:spPr bwMode="auto">
          <a:xfrm>
            <a:off x="8040193" y="971551"/>
            <a:ext cx="150225" cy="112713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6" name="Rectangle 37"/>
          <p:cNvSpPr>
            <a:spLocks noChangeArrowheads="1"/>
          </p:cNvSpPr>
          <p:nvPr/>
        </p:nvSpPr>
        <p:spPr bwMode="auto">
          <a:xfrm>
            <a:off x="8040193" y="1179513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7" name="Rectangle 38"/>
          <p:cNvSpPr>
            <a:spLocks noChangeArrowheads="1"/>
          </p:cNvSpPr>
          <p:nvPr/>
        </p:nvSpPr>
        <p:spPr bwMode="auto">
          <a:xfrm>
            <a:off x="8040193" y="1449388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8" name="Rectangle 39"/>
          <p:cNvSpPr>
            <a:spLocks noChangeArrowheads="1"/>
          </p:cNvSpPr>
          <p:nvPr/>
        </p:nvSpPr>
        <p:spPr bwMode="auto">
          <a:xfrm>
            <a:off x="8040193" y="1665288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9" name="Rectangle 40"/>
          <p:cNvSpPr>
            <a:spLocks noChangeArrowheads="1"/>
          </p:cNvSpPr>
          <p:nvPr/>
        </p:nvSpPr>
        <p:spPr bwMode="auto">
          <a:xfrm>
            <a:off x="8040193" y="1868488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0" name="Rectangle 41"/>
          <p:cNvSpPr>
            <a:spLocks noChangeArrowheads="1"/>
          </p:cNvSpPr>
          <p:nvPr/>
        </p:nvSpPr>
        <p:spPr bwMode="auto">
          <a:xfrm>
            <a:off x="8040193" y="2081213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1" name="Rectangle 42"/>
          <p:cNvSpPr>
            <a:spLocks noChangeArrowheads="1"/>
          </p:cNvSpPr>
          <p:nvPr/>
        </p:nvSpPr>
        <p:spPr bwMode="auto">
          <a:xfrm>
            <a:off x="8040193" y="2284413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2" name="Rectangle 43"/>
          <p:cNvSpPr>
            <a:spLocks noChangeArrowheads="1"/>
          </p:cNvSpPr>
          <p:nvPr/>
        </p:nvSpPr>
        <p:spPr bwMode="auto">
          <a:xfrm>
            <a:off x="8040193" y="3248026"/>
            <a:ext cx="150225" cy="112713"/>
          </a:xfrm>
          <a:prstGeom prst="rect">
            <a:avLst/>
          </a:prstGeom>
          <a:solidFill>
            <a:srgbClr val="92D05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3" name="Rectangle 44"/>
          <p:cNvSpPr>
            <a:spLocks noChangeArrowheads="1"/>
          </p:cNvSpPr>
          <p:nvPr/>
        </p:nvSpPr>
        <p:spPr bwMode="auto">
          <a:xfrm>
            <a:off x="8040193" y="3463926"/>
            <a:ext cx="150225" cy="112713"/>
          </a:xfrm>
          <a:prstGeom prst="rect">
            <a:avLst/>
          </a:prstGeom>
          <a:solidFill>
            <a:srgbClr val="92D05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4" name="Rectangle 45"/>
          <p:cNvSpPr>
            <a:spLocks noChangeArrowheads="1"/>
          </p:cNvSpPr>
          <p:nvPr/>
        </p:nvSpPr>
        <p:spPr bwMode="auto">
          <a:xfrm>
            <a:off x="8040193" y="3667126"/>
            <a:ext cx="150225" cy="112713"/>
          </a:xfrm>
          <a:prstGeom prst="rect">
            <a:avLst/>
          </a:prstGeom>
          <a:solidFill>
            <a:srgbClr val="92D05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5" name="Rectangle 46"/>
          <p:cNvSpPr>
            <a:spLocks noChangeArrowheads="1"/>
          </p:cNvSpPr>
          <p:nvPr/>
        </p:nvSpPr>
        <p:spPr bwMode="auto">
          <a:xfrm>
            <a:off x="8040193" y="3879850"/>
            <a:ext cx="150225" cy="112713"/>
          </a:xfrm>
          <a:prstGeom prst="rect">
            <a:avLst/>
          </a:prstGeom>
          <a:solidFill>
            <a:srgbClr val="92D05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6" name="Rectangle 47"/>
          <p:cNvSpPr>
            <a:spLocks noChangeArrowheads="1"/>
          </p:cNvSpPr>
          <p:nvPr/>
        </p:nvSpPr>
        <p:spPr bwMode="auto">
          <a:xfrm>
            <a:off x="8040193" y="4083051"/>
            <a:ext cx="150225" cy="112713"/>
          </a:xfrm>
          <a:prstGeom prst="rect">
            <a:avLst/>
          </a:prstGeom>
          <a:solidFill>
            <a:srgbClr val="92D05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7" name="Rectangle 48"/>
          <p:cNvSpPr>
            <a:spLocks noChangeArrowheads="1"/>
          </p:cNvSpPr>
          <p:nvPr/>
        </p:nvSpPr>
        <p:spPr bwMode="auto">
          <a:xfrm>
            <a:off x="8040193" y="4359276"/>
            <a:ext cx="150225" cy="112713"/>
          </a:xfrm>
          <a:prstGeom prst="rect">
            <a:avLst/>
          </a:prstGeom>
          <a:solidFill>
            <a:srgbClr val="00B0F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8" name="Rectangle 49"/>
          <p:cNvSpPr>
            <a:spLocks noChangeArrowheads="1"/>
          </p:cNvSpPr>
          <p:nvPr/>
        </p:nvSpPr>
        <p:spPr bwMode="auto">
          <a:xfrm>
            <a:off x="8040193" y="4575176"/>
            <a:ext cx="150225" cy="112713"/>
          </a:xfrm>
          <a:prstGeom prst="rect">
            <a:avLst/>
          </a:prstGeom>
          <a:solidFill>
            <a:srgbClr val="00B0F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9" name="Rectangle 50"/>
          <p:cNvSpPr>
            <a:spLocks noChangeArrowheads="1"/>
          </p:cNvSpPr>
          <p:nvPr/>
        </p:nvSpPr>
        <p:spPr bwMode="auto">
          <a:xfrm>
            <a:off x="8040193" y="4778376"/>
            <a:ext cx="150225" cy="112713"/>
          </a:xfrm>
          <a:prstGeom prst="rect">
            <a:avLst/>
          </a:prstGeom>
          <a:solidFill>
            <a:srgbClr val="00B0F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 bwMode="auto">
          <a:xfrm>
            <a:off x="8040193" y="5056188"/>
            <a:ext cx="150225" cy="11271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8040193" y="5259388"/>
            <a:ext cx="150225" cy="11271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8040193" y="5462588"/>
            <a:ext cx="150225" cy="11271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7203" name="Rectangle 54"/>
          <p:cNvSpPr>
            <a:spLocks noChangeArrowheads="1"/>
          </p:cNvSpPr>
          <p:nvPr/>
        </p:nvSpPr>
        <p:spPr bwMode="auto">
          <a:xfrm>
            <a:off x="8040193" y="2555876"/>
            <a:ext cx="150225" cy="112713"/>
          </a:xfrm>
          <a:prstGeom prst="rect">
            <a:avLst/>
          </a:prstGeom>
          <a:solidFill>
            <a:srgbClr val="FFC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204" name="Rectangle 55"/>
          <p:cNvSpPr>
            <a:spLocks noChangeArrowheads="1"/>
          </p:cNvSpPr>
          <p:nvPr/>
        </p:nvSpPr>
        <p:spPr bwMode="auto">
          <a:xfrm>
            <a:off x="8040193" y="2768601"/>
            <a:ext cx="150225" cy="112713"/>
          </a:xfrm>
          <a:prstGeom prst="rect">
            <a:avLst/>
          </a:prstGeom>
          <a:solidFill>
            <a:srgbClr val="FFC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205" name="Rectangle 56"/>
          <p:cNvSpPr>
            <a:spLocks noChangeArrowheads="1"/>
          </p:cNvSpPr>
          <p:nvPr/>
        </p:nvSpPr>
        <p:spPr bwMode="auto">
          <a:xfrm>
            <a:off x="8040193" y="2971801"/>
            <a:ext cx="150225" cy="112713"/>
          </a:xfrm>
          <a:prstGeom prst="rect">
            <a:avLst/>
          </a:prstGeom>
          <a:solidFill>
            <a:srgbClr val="FFC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206" name="TextBox 1"/>
          <p:cNvSpPr txBox="1">
            <a:spLocks noChangeArrowheads="1"/>
          </p:cNvSpPr>
          <p:nvPr/>
        </p:nvSpPr>
        <p:spPr bwMode="auto">
          <a:xfrm>
            <a:off x="9925407" y="6062663"/>
            <a:ext cx="174556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 dirty="0"/>
              <a:t>As of </a:t>
            </a:r>
            <a:r>
              <a:rPr lang="en-GB" sz="1200" b="0" dirty="0" smtClean="0"/>
              <a:t>Dec 2013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362192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Design an ARM-based SoC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09600" y="1028700"/>
            <a:ext cx="11023600" cy="1828801"/>
          </a:xfrm>
        </p:spPr>
        <p:txBody>
          <a:bodyPr/>
          <a:lstStyle/>
          <a:p>
            <a:r>
              <a:rPr lang="en-GB" sz="2000" dirty="0" smtClean="0"/>
              <a:t>Select a set of IP cores from ARM and/or other third-party IP vendors</a:t>
            </a:r>
          </a:p>
          <a:p>
            <a:r>
              <a:rPr lang="en-GB" sz="2000" dirty="0" smtClean="0"/>
              <a:t>Integrate IP cores into a single chip design</a:t>
            </a:r>
          </a:p>
          <a:p>
            <a:r>
              <a:rPr lang="en-GB" sz="2000" dirty="0" smtClean="0"/>
              <a:t>Give design to semiconductor foundries for chip fabrication</a:t>
            </a:r>
          </a:p>
          <a:p>
            <a:endParaRPr lang="en-GB" dirty="0" smtClean="0"/>
          </a:p>
        </p:txBody>
      </p:sp>
      <p:sp>
        <p:nvSpPr>
          <p:cNvPr id="6" name="Rectangle 5"/>
          <p:cNvSpPr/>
          <p:nvPr/>
        </p:nvSpPr>
        <p:spPr bwMode="auto">
          <a:xfrm>
            <a:off x="4889707" y="3348039"/>
            <a:ext cx="3156833" cy="222408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grpSp>
        <p:nvGrpSpPr>
          <p:cNvPr id="8197" name="Group 6"/>
          <p:cNvGrpSpPr>
            <a:grpSpLocks/>
          </p:cNvGrpSpPr>
          <p:nvPr/>
        </p:nvGrpSpPr>
        <p:grpSpPr bwMode="auto">
          <a:xfrm>
            <a:off x="9468385" y="3852864"/>
            <a:ext cx="1637660" cy="1227137"/>
            <a:chOff x="6790786" y="4391025"/>
            <a:chExt cx="1227904" cy="1227904"/>
          </a:xfrm>
          <a:solidFill>
            <a:schemeClr val="accent1">
              <a:lumMod val="20000"/>
              <a:lumOff val="80000"/>
            </a:schemeClr>
          </a:solidFill>
        </p:grpSpPr>
        <p:grpSp>
          <p:nvGrpSpPr>
            <p:cNvPr id="8232" name="Group 7"/>
            <p:cNvGrpSpPr>
              <a:grpSpLocks/>
            </p:cNvGrpSpPr>
            <p:nvPr/>
          </p:nvGrpSpPr>
          <p:grpSpPr bwMode="auto">
            <a:xfrm>
              <a:off x="6996116" y="4391025"/>
              <a:ext cx="817243" cy="1227904"/>
              <a:chOff x="6767513" y="4391025"/>
              <a:chExt cx="817243" cy="1227904"/>
            </a:xfrm>
            <a:grpFill/>
          </p:grpSpPr>
          <p:sp>
            <p:nvSpPr>
              <p:cNvPr id="19" name="Rectangle 18"/>
              <p:cNvSpPr/>
              <p:nvPr/>
            </p:nvSpPr>
            <p:spPr bwMode="auto">
              <a:xfrm>
                <a:off x="6766833" y="4391025"/>
                <a:ext cx="46007" cy="1227904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>
                <a:off x="6881057" y="4391025"/>
                <a:ext cx="46007" cy="1227904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6985762" y="4391025"/>
                <a:ext cx="46007" cy="1227904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7099986" y="4391025"/>
                <a:ext cx="46007" cy="1227904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7206278" y="4391025"/>
                <a:ext cx="46006" cy="1227904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7320502" y="4391025"/>
                <a:ext cx="46006" cy="1227904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7425207" y="4391025"/>
                <a:ext cx="46006" cy="1227904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7539430" y="4391025"/>
                <a:ext cx="46006" cy="1227904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</p:grpSp>
        <p:grpSp>
          <p:nvGrpSpPr>
            <p:cNvPr id="8233" name="Group 8"/>
            <p:cNvGrpSpPr>
              <a:grpSpLocks/>
            </p:cNvGrpSpPr>
            <p:nvPr/>
          </p:nvGrpSpPr>
          <p:grpSpPr bwMode="auto">
            <a:xfrm rot="5400000">
              <a:off x="6996116" y="4386262"/>
              <a:ext cx="817243" cy="1227904"/>
              <a:chOff x="6767513" y="4391025"/>
              <a:chExt cx="817243" cy="1227904"/>
            </a:xfrm>
            <a:grpFill/>
          </p:grpSpPr>
          <p:sp>
            <p:nvSpPr>
              <p:cNvPr id="11" name="Rectangle 10"/>
              <p:cNvSpPr/>
              <p:nvPr/>
            </p:nvSpPr>
            <p:spPr bwMode="auto">
              <a:xfrm>
                <a:off x="6767096" y="4391025"/>
                <a:ext cx="46066" cy="1227904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6881467" y="4391025"/>
                <a:ext cx="46066" cy="1227904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6986308" y="4391025"/>
                <a:ext cx="46066" cy="1227904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7100679" y="4391025"/>
                <a:ext cx="46066" cy="1227904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 bwMode="auto">
              <a:xfrm>
                <a:off x="7205519" y="4391025"/>
                <a:ext cx="46066" cy="1227904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 bwMode="auto">
              <a:xfrm>
                <a:off x="7319891" y="4391025"/>
                <a:ext cx="46066" cy="1227904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 bwMode="auto">
              <a:xfrm>
                <a:off x="7424731" y="4391025"/>
                <a:ext cx="46066" cy="1227904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7539103" y="4391025"/>
                <a:ext cx="46066" cy="1227904"/>
              </a:xfrm>
              <a:prstGeom prst="rect">
                <a:avLst/>
              </a:prstGeom>
              <a:grp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 bwMode="auto">
            <a:xfrm>
              <a:off x="6881213" y="4472038"/>
              <a:ext cx="1058155" cy="1056348"/>
            </a:xfrm>
            <a:prstGeom prst="rect">
              <a:avLst/>
            </a:prstGeom>
            <a:grpFill/>
            <a:ln w="1905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1100" dirty="0">
                  <a:cs typeface="Arial" charset="0"/>
                </a:rPr>
                <a:t>ARM-based</a:t>
              </a:r>
            </a:p>
            <a:p>
              <a:pPr algn="ctr">
                <a:defRPr/>
              </a:pPr>
              <a:r>
                <a:rPr lang="en-GB" sz="1100" dirty="0" err="1" smtClean="0">
                  <a:cs typeface="Arial" charset="0"/>
                </a:rPr>
                <a:t>SoC</a:t>
              </a:r>
              <a:endParaRPr lang="en-GB" sz="1100" dirty="0">
                <a:cs typeface="Arial" charset="0"/>
              </a:endParaRPr>
            </a:p>
          </p:txBody>
        </p:sp>
      </p:grpSp>
      <p:sp>
        <p:nvSpPr>
          <p:cNvPr id="37" name="Rectangle 36"/>
          <p:cNvSpPr/>
          <p:nvPr/>
        </p:nvSpPr>
        <p:spPr bwMode="auto">
          <a:xfrm>
            <a:off x="5023005" y="3652839"/>
            <a:ext cx="782861" cy="346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ROM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5879921" y="3652839"/>
            <a:ext cx="1070615" cy="346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ARM</a:t>
            </a:r>
          </a:p>
          <a:p>
            <a:pPr algn="ctr">
              <a:defRPr/>
            </a:pPr>
            <a:r>
              <a:rPr lang="en-GB" sz="1100" b="0" dirty="0">
                <a:cs typeface="Arial" charset="0"/>
              </a:rPr>
              <a:t>processor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7075369" y="3652839"/>
            <a:ext cx="780746" cy="346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RAM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5023005" y="4198939"/>
            <a:ext cx="2833110" cy="219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System bus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5023005" y="4614864"/>
            <a:ext cx="2833110" cy="346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Peripherals</a:t>
            </a:r>
          </a:p>
        </p:txBody>
      </p:sp>
      <p:sp>
        <p:nvSpPr>
          <p:cNvPr id="44" name="Rectangle 43"/>
          <p:cNvSpPr/>
          <p:nvPr/>
        </p:nvSpPr>
        <p:spPr bwMode="auto">
          <a:xfrm>
            <a:off x="5023005" y="5154614"/>
            <a:ext cx="2833110" cy="219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External Interface</a:t>
            </a:r>
          </a:p>
        </p:txBody>
      </p:sp>
      <p:sp>
        <p:nvSpPr>
          <p:cNvPr id="8204" name="TextBox 62"/>
          <p:cNvSpPr txBox="1">
            <a:spLocks noChangeArrowheads="1"/>
          </p:cNvSpPr>
          <p:nvPr/>
        </p:nvSpPr>
        <p:spPr bwMode="auto">
          <a:xfrm>
            <a:off x="5410204" y="3317876"/>
            <a:ext cx="205024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200"/>
              <a:t>SoC</a:t>
            </a:r>
          </a:p>
        </p:txBody>
      </p:sp>
      <p:sp>
        <p:nvSpPr>
          <p:cNvPr id="8205" name="TextBox 63"/>
          <p:cNvSpPr txBox="1">
            <a:spLocks noChangeArrowheads="1"/>
          </p:cNvSpPr>
          <p:nvPr/>
        </p:nvSpPr>
        <p:spPr bwMode="auto">
          <a:xfrm>
            <a:off x="5410204" y="5922964"/>
            <a:ext cx="205024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SoC Design</a:t>
            </a:r>
          </a:p>
        </p:txBody>
      </p:sp>
      <p:sp>
        <p:nvSpPr>
          <p:cNvPr id="8206" name="TextBox 64"/>
          <p:cNvSpPr txBox="1">
            <a:spLocks noChangeArrowheads="1"/>
          </p:cNvSpPr>
          <p:nvPr/>
        </p:nvSpPr>
        <p:spPr bwMode="auto">
          <a:xfrm>
            <a:off x="9362593" y="5922964"/>
            <a:ext cx="205024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Chip Manufacture</a:t>
            </a:r>
          </a:p>
        </p:txBody>
      </p:sp>
      <p:sp>
        <p:nvSpPr>
          <p:cNvPr id="8207" name="TextBox 65"/>
          <p:cNvSpPr txBox="1">
            <a:spLocks noChangeArrowheads="1"/>
          </p:cNvSpPr>
          <p:nvPr/>
        </p:nvSpPr>
        <p:spPr bwMode="auto">
          <a:xfrm>
            <a:off x="452790" y="5922964"/>
            <a:ext cx="3975664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Licensable IPs</a:t>
            </a:r>
          </a:p>
        </p:txBody>
      </p:sp>
      <p:sp>
        <p:nvSpPr>
          <p:cNvPr id="121" name="Right Arrow 120"/>
          <p:cNvSpPr/>
          <p:nvPr/>
        </p:nvSpPr>
        <p:spPr bwMode="auto">
          <a:xfrm>
            <a:off x="8429507" y="4308476"/>
            <a:ext cx="571277" cy="195263"/>
          </a:xfrm>
          <a:prstGeom prst="rightArrow">
            <a:avLst/>
          </a:prstGeom>
          <a:solidFill>
            <a:schemeClr val="accent6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926738" y="3348039"/>
            <a:ext cx="3156833" cy="222408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8210" name="TextBox 60"/>
          <p:cNvSpPr txBox="1">
            <a:spLocks noChangeArrowheads="1"/>
          </p:cNvSpPr>
          <p:nvPr/>
        </p:nvSpPr>
        <p:spPr bwMode="auto">
          <a:xfrm>
            <a:off x="1756147" y="3303589"/>
            <a:ext cx="154033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/>
              <a:t>IP libraries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1034647" y="3606801"/>
            <a:ext cx="899231" cy="2905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Cortex-A9</a:t>
            </a:r>
          </a:p>
        </p:txBody>
      </p:sp>
      <p:sp>
        <p:nvSpPr>
          <p:cNvPr id="65" name="Rectangle 64"/>
          <p:cNvSpPr/>
          <p:nvPr/>
        </p:nvSpPr>
        <p:spPr bwMode="auto">
          <a:xfrm>
            <a:off x="2001584" y="3606801"/>
            <a:ext cx="899233" cy="2905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Cortex-R5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3012956" y="3606801"/>
            <a:ext cx="899233" cy="2905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 smtClean="0">
                <a:cs typeface="Arial" charset="0"/>
              </a:rPr>
              <a:t>Cortex-M0+</a:t>
            </a:r>
            <a:endParaRPr lang="en-GB" sz="1000" b="0" dirty="0">
              <a:cs typeface="Arial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1034647" y="4013201"/>
            <a:ext cx="899231" cy="2905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ARM7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2001584" y="4013201"/>
            <a:ext cx="899233" cy="2905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ARM9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3012956" y="4013201"/>
            <a:ext cx="899233" cy="2905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ARM11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1034647" y="4789488"/>
            <a:ext cx="899231" cy="290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AXI bus</a:t>
            </a:r>
          </a:p>
        </p:txBody>
      </p:sp>
      <p:sp>
        <p:nvSpPr>
          <p:cNvPr id="71" name="Rectangle 70"/>
          <p:cNvSpPr/>
          <p:nvPr/>
        </p:nvSpPr>
        <p:spPr bwMode="auto">
          <a:xfrm>
            <a:off x="2001584" y="4789488"/>
            <a:ext cx="899233" cy="290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AHB bus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3012956" y="4789488"/>
            <a:ext cx="899233" cy="290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APB bus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034647" y="5189538"/>
            <a:ext cx="899231" cy="290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GPIO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2001584" y="5189538"/>
            <a:ext cx="899233" cy="290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I/O blocks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3012956" y="5189538"/>
            <a:ext cx="899233" cy="290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Timer</a:t>
            </a:r>
          </a:p>
        </p:txBody>
      </p:sp>
      <p:sp>
        <p:nvSpPr>
          <p:cNvPr id="77" name="Rectangle 76"/>
          <p:cNvSpPr/>
          <p:nvPr/>
        </p:nvSpPr>
        <p:spPr bwMode="auto">
          <a:xfrm>
            <a:off x="1034647" y="4405313"/>
            <a:ext cx="899231" cy="2921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DRAM ctrl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2001584" y="4405313"/>
            <a:ext cx="899233" cy="2921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FLASH ctrl</a:t>
            </a:r>
          </a:p>
        </p:txBody>
      </p:sp>
      <p:sp>
        <p:nvSpPr>
          <p:cNvPr id="79" name="Rectangle 78"/>
          <p:cNvSpPr/>
          <p:nvPr/>
        </p:nvSpPr>
        <p:spPr bwMode="auto">
          <a:xfrm>
            <a:off x="3012956" y="4405313"/>
            <a:ext cx="899233" cy="2921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SRAM ctrl</a:t>
            </a:r>
          </a:p>
        </p:txBody>
      </p:sp>
      <p:cxnSp>
        <p:nvCxnSpPr>
          <p:cNvPr id="73" name="Curved Connector 72"/>
          <p:cNvCxnSpPr>
            <a:stCxn id="66" idx="0"/>
            <a:endCxn id="38" idx="0"/>
          </p:cNvCxnSpPr>
          <p:nvPr/>
        </p:nvCxnSpPr>
        <p:spPr bwMode="auto">
          <a:xfrm rot="16200000" flipH="1">
            <a:off x="4916410" y="2154021"/>
            <a:ext cx="46038" cy="2951596"/>
          </a:xfrm>
          <a:prstGeom prst="curvedConnector3">
            <a:avLst>
              <a:gd name="adj1" fmla="val -502771"/>
            </a:avLst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1" name="Curved Connector 80"/>
          <p:cNvCxnSpPr>
            <a:stCxn id="78" idx="0"/>
            <a:endCxn id="37" idx="2"/>
          </p:cNvCxnSpPr>
          <p:nvPr/>
        </p:nvCxnSpPr>
        <p:spPr bwMode="auto">
          <a:xfrm rot="5400000" flipH="1" flipV="1">
            <a:off x="3728295" y="2720761"/>
            <a:ext cx="407987" cy="2964292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2" name="Curved Connector 91"/>
          <p:cNvCxnSpPr>
            <a:stCxn id="71" idx="0"/>
            <a:endCxn id="40" idx="1"/>
          </p:cNvCxnSpPr>
          <p:nvPr/>
        </p:nvCxnSpPr>
        <p:spPr bwMode="auto">
          <a:xfrm rot="5400000" flipH="1" flipV="1">
            <a:off x="3496067" y="3262552"/>
            <a:ext cx="481013" cy="2572861"/>
          </a:xfrm>
          <a:prstGeom prst="curvedConnector2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5" name="Curved Connector 94"/>
          <p:cNvCxnSpPr>
            <a:stCxn id="76" idx="0"/>
            <a:endCxn id="42" idx="2"/>
          </p:cNvCxnSpPr>
          <p:nvPr/>
        </p:nvCxnSpPr>
        <p:spPr bwMode="auto">
          <a:xfrm rot="5400000" flipH="1" flipV="1">
            <a:off x="4837824" y="3586745"/>
            <a:ext cx="228600" cy="2976986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8" name="Curved Connector 97"/>
          <p:cNvCxnSpPr>
            <a:stCxn id="75" idx="2"/>
            <a:endCxn id="44" idx="2"/>
          </p:cNvCxnSpPr>
          <p:nvPr/>
        </p:nvCxnSpPr>
        <p:spPr bwMode="auto">
          <a:xfrm rot="5400000" flipH="1" flipV="1">
            <a:off x="4391141" y="3432690"/>
            <a:ext cx="106362" cy="3988359"/>
          </a:xfrm>
          <a:prstGeom prst="curvedConnector3">
            <a:avLst>
              <a:gd name="adj1" fmla="val -216307"/>
            </a:avLst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7" name="Curved Connector 106"/>
          <p:cNvCxnSpPr>
            <a:stCxn id="79" idx="3"/>
            <a:endCxn id="39" idx="2"/>
          </p:cNvCxnSpPr>
          <p:nvPr/>
        </p:nvCxnSpPr>
        <p:spPr bwMode="auto">
          <a:xfrm flipV="1">
            <a:off x="3912189" y="3998913"/>
            <a:ext cx="3554611" cy="552450"/>
          </a:xfrm>
          <a:prstGeom prst="curvedConnector2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85013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ARM Cortex-M Series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22300" y="977900"/>
            <a:ext cx="10756900" cy="3860801"/>
          </a:xfrm>
        </p:spPr>
        <p:txBody>
          <a:bodyPr/>
          <a:lstStyle/>
          <a:p>
            <a:pPr>
              <a:defRPr/>
            </a:pPr>
            <a:r>
              <a:rPr lang="en-GB" sz="1800" dirty="0" smtClean="0"/>
              <a:t>Cortex-M series: Cortex-M0, M0+, M1, M3, M4.</a:t>
            </a:r>
          </a:p>
          <a:p>
            <a:pPr>
              <a:defRPr/>
            </a:pPr>
            <a:r>
              <a:rPr lang="en-GB" sz="1800" dirty="0" smtClean="0"/>
              <a:t>Energy-efficiency</a:t>
            </a:r>
          </a:p>
          <a:p>
            <a:pPr lvl="1">
              <a:defRPr/>
            </a:pPr>
            <a:r>
              <a:rPr lang="en-GB" sz="1600" dirty="0" smtClean="0"/>
              <a:t>Lower energy cost, longer battery life</a:t>
            </a:r>
          </a:p>
          <a:p>
            <a:pPr>
              <a:defRPr/>
            </a:pPr>
            <a:r>
              <a:rPr lang="en-GB" sz="1800" dirty="0" smtClean="0"/>
              <a:t>Smaller code</a:t>
            </a:r>
          </a:p>
          <a:p>
            <a:pPr lvl="1">
              <a:defRPr/>
            </a:pPr>
            <a:r>
              <a:rPr lang="en-GB" sz="1600" dirty="0" smtClean="0"/>
              <a:t>Lower silicon costs</a:t>
            </a:r>
          </a:p>
          <a:p>
            <a:pPr>
              <a:defRPr/>
            </a:pPr>
            <a:r>
              <a:rPr lang="en-GB" sz="1800" dirty="0" smtClean="0"/>
              <a:t>Ease of use</a:t>
            </a:r>
          </a:p>
          <a:p>
            <a:pPr lvl="1">
              <a:defRPr/>
            </a:pPr>
            <a:r>
              <a:rPr lang="en-GB" sz="1600" dirty="0" smtClean="0"/>
              <a:t>Faster software development and reuse</a:t>
            </a:r>
          </a:p>
          <a:p>
            <a:pPr>
              <a:defRPr/>
            </a:pPr>
            <a:r>
              <a:rPr lang="en-GB" sz="1800" dirty="0" smtClean="0"/>
              <a:t>Embedded applications</a:t>
            </a:r>
          </a:p>
          <a:p>
            <a:pPr lvl="1">
              <a:defRPr/>
            </a:pPr>
            <a:r>
              <a:rPr lang="en-GB" sz="1600" dirty="0" smtClean="0"/>
              <a:t>Smart metering, human interface devices, automotive and industrial control systems, white goods, consumer products and medical instrumentation</a:t>
            </a:r>
          </a:p>
          <a:p>
            <a:pPr marL="0" indent="0">
              <a:spcBef>
                <a:spcPts val="600"/>
              </a:spcBef>
              <a:buFont typeface="Wingdings" pitchFamily="2" charset="2"/>
              <a:buNone/>
              <a:defRPr/>
            </a:pPr>
            <a:endParaRPr lang="en-GB" dirty="0" smtClean="0"/>
          </a:p>
          <a:p>
            <a:pPr lvl="1">
              <a:spcBef>
                <a:spcPts val="600"/>
              </a:spcBef>
              <a:defRPr/>
            </a:pPr>
            <a:endParaRPr lang="en-GB" dirty="0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900" y="5074609"/>
            <a:ext cx="6083300" cy="988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7093633" y="6080126"/>
            <a:ext cx="174556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 dirty="0"/>
              <a:t>As of </a:t>
            </a:r>
            <a:r>
              <a:rPr lang="en-GB" sz="1200" b="0" dirty="0" smtClean="0"/>
              <a:t>Dec 2013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394148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2" name="Rectangle 32"/>
          <p:cNvSpPr>
            <a:spLocks noChangeArrowheads="1"/>
          </p:cNvSpPr>
          <p:nvPr/>
        </p:nvSpPr>
        <p:spPr bwMode="auto">
          <a:xfrm>
            <a:off x="5875919" y="3988755"/>
            <a:ext cx="2996029" cy="2139950"/>
          </a:xfrm>
          <a:prstGeom prst="rect">
            <a:avLst/>
          </a:prstGeom>
          <a:solidFill>
            <a:srgbClr val="B8CFDA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89" name="Rectangle 49"/>
          <p:cNvSpPr>
            <a:spLocks noChangeArrowheads="1"/>
          </p:cNvSpPr>
          <p:nvPr/>
        </p:nvSpPr>
        <p:spPr bwMode="auto">
          <a:xfrm>
            <a:off x="8871949" y="3988755"/>
            <a:ext cx="2974514" cy="2139950"/>
          </a:xfrm>
          <a:prstGeom prst="rect">
            <a:avLst/>
          </a:prstGeom>
          <a:solidFill>
            <a:srgbClr val="A2C0CE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ARM Processors vs. ARM Architectures  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774700" y="1117600"/>
            <a:ext cx="10706100" cy="2811462"/>
          </a:xfrm>
        </p:spPr>
        <p:txBody>
          <a:bodyPr/>
          <a:lstStyle/>
          <a:p>
            <a:r>
              <a:rPr lang="en-GB" sz="1600" dirty="0" smtClean="0"/>
              <a:t>ARM architecture </a:t>
            </a:r>
          </a:p>
          <a:p>
            <a:pPr lvl="1"/>
            <a:r>
              <a:rPr lang="en-GB" sz="1400" dirty="0" smtClean="0"/>
              <a:t>Describes the details of instruction set, programmer’s model, exception model, and memory map</a:t>
            </a:r>
          </a:p>
          <a:p>
            <a:pPr lvl="1"/>
            <a:r>
              <a:rPr lang="en-GB" sz="1400" dirty="0" smtClean="0"/>
              <a:t>Documented in the Architecture Reference Manual</a:t>
            </a:r>
          </a:p>
          <a:p>
            <a:r>
              <a:rPr lang="en-GB" sz="1600" dirty="0" smtClean="0"/>
              <a:t>ARM processor</a:t>
            </a:r>
          </a:p>
          <a:p>
            <a:pPr lvl="1"/>
            <a:r>
              <a:rPr lang="en-GB" sz="1400" dirty="0" smtClean="0"/>
              <a:t>Developed using one of the ARM architectures</a:t>
            </a:r>
          </a:p>
          <a:p>
            <a:pPr lvl="1"/>
            <a:r>
              <a:rPr lang="en-GB" sz="1400" dirty="0" smtClean="0"/>
              <a:t>More implementation details, such as timing information</a:t>
            </a:r>
          </a:p>
          <a:p>
            <a:pPr lvl="1"/>
            <a:r>
              <a:rPr lang="en-GB" sz="1400" dirty="0" smtClean="0"/>
              <a:t>Documented in processor’s Technical Reference Manual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4039370" y="3988755"/>
            <a:ext cx="1836549" cy="21399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3" name="Rounded Rectangle 42"/>
          <p:cNvSpPr/>
          <p:nvPr/>
        </p:nvSpPr>
        <p:spPr bwMode="auto">
          <a:xfrm>
            <a:off x="4216042" y="5367381"/>
            <a:ext cx="1483203" cy="40481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1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374735" y="3988755"/>
            <a:ext cx="1836549" cy="2139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1" name="Rectangle 30"/>
          <p:cNvSpPr/>
          <p:nvPr/>
        </p:nvSpPr>
        <p:spPr bwMode="auto">
          <a:xfrm>
            <a:off x="2211284" y="3988755"/>
            <a:ext cx="1836549" cy="21399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273" name="TextBox 3"/>
          <p:cNvSpPr txBox="1">
            <a:spLocks noChangeArrowheads="1"/>
          </p:cNvSpPr>
          <p:nvPr/>
        </p:nvSpPr>
        <p:spPr bwMode="auto">
          <a:xfrm>
            <a:off x="376851" y="4025268"/>
            <a:ext cx="187886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 dirty="0" smtClean="0"/>
              <a:t>ARMv4/v4T </a:t>
            </a:r>
            <a:r>
              <a:rPr lang="en-GB" sz="1100" b="0" dirty="0"/>
              <a:t>Architecture</a:t>
            </a:r>
          </a:p>
        </p:txBody>
      </p:sp>
      <p:sp>
        <p:nvSpPr>
          <p:cNvPr id="11274" name="TextBox 4"/>
          <p:cNvSpPr txBox="1">
            <a:spLocks noChangeArrowheads="1"/>
          </p:cNvSpPr>
          <p:nvPr/>
        </p:nvSpPr>
        <p:spPr bwMode="auto">
          <a:xfrm>
            <a:off x="2240906" y="4025268"/>
            <a:ext cx="189156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/>
              <a:t>ARMv5/ v4E Architecture</a:t>
            </a:r>
          </a:p>
        </p:txBody>
      </p:sp>
      <p:sp>
        <p:nvSpPr>
          <p:cNvPr id="11275" name="TextBox 5"/>
          <p:cNvSpPr txBox="1">
            <a:spLocks noChangeArrowheads="1"/>
          </p:cNvSpPr>
          <p:nvPr/>
        </p:nvSpPr>
        <p:spPr bwMode="auto">
          <a:xfrm>
            <a:off x="4077455" y="4025268"/>
            <a:ext cx="17032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/>
              <a:t>ARMv6 Architecture</a:t>
            </a:r>
          </a:p>
        </p:txBody>
      </p:sp>
      <p:sp>
        <p:nvSpPr>
          <p:cNvPr id="11276" name="TextBox 6"/>
          <p:cNvSpPr txBox="1">
            <a:spLocks noChangeArrowheads="1"/>
          </p:cNvSpPr>
          <p:nvPr/>
        </p:nvSpPr>
        <p:spPr bwMode="auto">
          <a:xfrm>
            <a:off x="6076924" y="4025268"/>
            <a:ext cx="1504362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/>
              <a:t>ARMv7</a:t>
            </a:r>
          </a:p>
          <a:p>
            <a:pPr algn="ctr" eaLnBrk="1" hangingPunct="1"/>
            <a:r>
              <a:rPr lang="en-GB" sz="1100" b="0"/>
              <a:t>Architecture</a:t>
            </a:r>
          </a:p>
        </p:txBody>
      </p:sp>
      <p:sp>
        <p:nvSpPr>
          <p:cNvPr id="11277" name="TextBox 37"/>
          <p:cNvSpPr txBox="1">
            <a:spLocks noChangeArrowheads="1"/>
          </p:cNvSpPr>
          <p:nvPr/>
        </p:nvSpPr>
        <p:spPr bwMode="auto">
          <a:xfrm>
            <a:off x="3918768" y="5341307"/>
            <a:ext cx="195715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 dirty="0"/>
              <a:t>ARM v6-M</a:t>
            </a:r>
          </a:p>
          <a:p>
            <a:pPr algn="ctr" eaLnBrk="1" hangingPunct="1"/>
            <a:r>
              <a:rPr lang="en-GB" sz="1100" b="0" dirty="0"/>
              <a:t>e.g. Cortex-M0, M1</a:t>
            </a:r>
          </a:p>
        </p:txBody>
      </p:sp>
      <p:sp>
        <p:nvSpPr>
          <p:cNvPr id="11278" name="TextBox 3"/>
          <p:cNvSpPr txBox="1">
            <a:spLocks noChangeArrowheads="1"/>
          </p:cNvSpPr>
          <p:nvPr/>
        </p:nvSpPr>
        <p:spPr bwMode="auto">
          <a:xfrm>
            <a:off x="300681" y="5885819"/>
            <a:ext cx="1878866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/>
              <a:t>e.g. ARM7TDMI</a:t>
            </a:r>
          </a:p>
        </p:txBody>
      </p:sp>
      <p:sp>
        <p:nvSpPr>
          <p:cNvPr id="11279" name="TextBox 4"/>
          <p:cNvSpPr txBox="1">
            <a:spLocks noChangeArrowheads="1"/>
          </p:cNvSpPr>
          <p:nvPr/>
        </p:nvSpPr>
        <p:spPr bwMode="auto">
          <a:xfrm>
            <a:off x="2202821" y="5866768"/>
            <a:ext cx="1891561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/>
              <a:t>e.g. ARM9926EJ-S</a:t>
            </a:r>
          </a:p>
        </p:txBody>
      </p:sp>
      <p:sp>
        <p:nvSpPr>
          <p:cNvPr id="11280" name="TextBox 5"/>
          <p:cNvSpPr txBox="1">
            <a:spLocks noChangeArrowheads="1"/>
          </p:cNvSpPr>
          <p:nvPr/>
        </p:nvSpPr>
        <p:spPr bwMode="auto">
          <a:xfrm>
            <a:off x="4064760" y="5857244"/>
            <a:ext cx="1703252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/>
              <a:t>e.g. ARM1136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632867" y="4950780"/>
            <a:ext cx="1320284" cy="0"/>
          </a:xfrm>
          <a:prstGeom prst="straightConnector1">
            <a:avLst/>
          </a:prstGeom>
          <a:noFill/>
          <a:ln w="222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2469417" y="4950780"/>
            <a:ext cx="1320284" cy="0"/>
          </a:xfrm>
          <a:prstGeom prst="straightConnector1">
            <a:avLst/>
          </a:prstGeom>
          <a:noFill/>
          <a:ln w="222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4267880" y="4950780"/>
            <a:ext cx="1320284" cy="0"/>
          </a:xfrm>
          <a:prstGeom prst="straightConnector1">
            <a:avLst/>
          </a:prstGeom>
          <a:noFill/>
          <a:ln w="222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>
            <a:off x="6081156" y="4950780"/>
            <a:ext cx="1320284" cy="0"/>
          </a:xfrm>
          <a:prstGeom prst="straightConnector1">
            <a:avLst/>
          </a:prstGeom>
          <a:noFill/>
          <a:ln w="222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flipV="1">
            <a:off x="6081157" y="4506280"/>
            <a:ext cx="1316052" cy="298450"/>
          </a:xfrm>
          <a:prstGeom prst="straightConnector1">
            <a:avLst/>
          </a:prstGeom>
          <a:noFill/>
          <a:ln w="222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>
            <a:off x="6081157" y="5068256"/>
            <a:ext cx="1316052" cy="339725"/>
          </a:xfrm>
          <a:prstGeom prst="straightConnector1">
            <a:avLst/>
          </a:prstGeom>
          <a:noFill/>
          <a:ln w="222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4693165" y="4995230"/>
            <a:ext cx="234858" cy="319088"/>
          </a:xfrm>
          <a:prstGeom prst="straightConnector1">
            <a:avLst/>
          </a:prstGeom>
          <a:noFill/>
          <a:ln w="222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1290" name="TextBox 3"/>
          <p:cNvSpPr txBox="1">
            <a:spLocks noChangeArrowheads="1"/>
          </p:cNvSpPr>
          <p:nvPr/>
        </p:nvSpPr>
        <p:spPr bwMode="auto">
          <a:xfrm>
            <a:off x="8745889" y="4025268"/>
            <a:ext cx="187886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 dirty="0"/>
              <a:t>ARMv8 Architecture</a:t>
            </a:r>
          </a:p>
        </p:txBody>
      </p:sp>
      <p:sp>
        <p:nvSpPr>
          <p:cNvPr id="11293" name="TextBox 33"/>
          <p:cNvSpPr txBox="1">
            <a:spLocks noChangeArrowheads="1"/>
          </p:cNvSpPr>
          <p:nvPr/>
        </p:nvSpPr>
        <p:spPr bwMode="auto">
          <a:xfrm>
            <a:off x="7321039" y="4206243"/>
            <a:ext cx="155937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 dirty="0"/>
              <a:t>ARMv7-A</a:t>
            </a:r>
          </a:p>
          <a:p>
            <a:pPr algn="ctr" eaLnBrk="1" hangingPunct="1"/>
            <a:r>
              <a:rPr lang="en-GB" sz="1100" b="0" dirty="0"/>
              <a:t>e.g. Cortex-A9</a:t>
            </a:r>
          </a:p>
        </p:txBody>
      </p:sp>
      <p:sp>
        <p:nvSpPr>
          <p:cNvPr id="11294" name="TextBox 34"/>
          <p:cNvSpPr txBox="1">
            <a:spLocks noChangeArrowheads="1"/>
          </p:cNvSpPr>
          <p:nvPr/>
        </p:nvSpPr>
        <p:spPr bwMode="auto">
          <a:xfrm>
            <a:off x="7321039" y="4723768"/>
            <a:ext cx="155937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/>
              <a:t>ARMv7-R</a:t>
            </a:r>
          </a:p>
          <a:p>
            <a:pPr algn="ctr" eaLnBrk="1" hangingPunct="1"/>
            <a:r>
              <a:rPr lang="en-GB" sz="1100" b="0"/>
              <a:t>e.g. Cortex-R4</a:t>
            </a:r>
          </a:p>
        </p:txBody>
      </p:sp>
      <p:sp>
        <p:nvSpPr>
          <p:cNvPr id="11295" name="TextBox 35"/>
          <p:cNvSpPr txBox="1">
            <a:spLocks noChangeArrowheads="1"/>
          </p:cNvSpPr>
          <p:nvPr/>
        </p:nvSpPr>
        <p:spPr bwMode="auto">
          <a:xfrm>
            <a:off x="7321039" y="5337337"/>
            <a:ext cx="1559373" cy="4302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 dirty="0"/>
              <a:t>ARMv7-M</a:t>
            </a:r>
          </a:p>
          <a:p>
            <a:pPr algn="ctr" eaLnBrk="1" hangingPunct="1"/>
            <a:r>
              <a:rPr lang="en-GB" sz="1100" b="0" dirty="0"/>
              <a:t>e.g. Cortex-M3</a:t>
            </a:r>
          </a:p>
        </p:txBody>
      </p:sp>
      <p:cxnSp>
        <p:nvCxnSpPr>
          <p:cNvPr id="38" name="Straight Arrow Connector 37"/>
          <p:cNvCxnSpPr/>
          <p:nvPr/>
        </p:nvCxnSpPr>
        <p:spPr bwMode="auto">
          <a:xfrm>
            <a:off x="9076574" y="4950780"/>
            <a:ext cx="1320284" cy="0"/>
          </a:xfrm>
          <a:prstGeom prst="straightConnector1">
            <a:avLst/>
          </a:prstGeom>
          <a:noFill/>
          <a:ln w="222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V="1">
            <a:off x="9076574" y="4506280"/>
            <a:ext cx="1316052" cy="298450"/>
          </a:xfrm>
          <a:prstGeom prst="straightConnector1">
            <a:avLst/>
          </a:prstGeom>
          <a:noFill/>
          <a:ln w="222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41" name="TextBox 33"/>
          <p:cNvSpPr txBox="1">
            <a:spLocks noChangeArrowheads="1"/>
          </p:cNvSpPr>
          <p:nvPr/>
        </p:nvSpPr>
        <p:spPr bwMode="auto">
          <a:xfrm>
            <a:off x="10301773" y="4206243"/>
            <a:ext cx="1559373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 dirty="0" smtClean="0"/>
              <a:t>ARMv8-A</a:t>
            </a:r>
            <a:endParaRPr lang="en-GB" sz="1100" b="0" dirty="0"/>
          </a:p>
          <a:p>
            <a:pPr algn="ctr" eaLnBrk="1" hangingPunct="1"/>
            <a:r>
              <a:rPr lang="en-GB" sz="1100" b="0" dirty="0"/>
              <a:t>e.g. </a:t>
            </a:r>
            <a:r>
              <a:rPr lang="en-GB" sz="1100" b="0" dirty="0" smtClean="0"/>
              <a:t>Cortex-A53</a:t>
            </a:r>
          </a:p>
          <a:p>
            <a:pPr algn="ctr" eaLnBrk="1" hangingPunct="1"/>
            <a:r>
              <a:rPr lang="en-GB" sz="1100" b="0" dirty="0" smtClean="0"/>
              <a:t>Cortex-A57</a:t>
            </a:r>
            <a:endParaRPr lang="en-GB" sz="1100" b="0" dirty="0"/>
          </a:p>
        </p:txBody>
      </p:sp>
      <p:sp>
        <p:nvSpPr>
          <p:cNvPr id="42" name="TextBox 34"/>
          <p:cNvSpPr txBox="1">
            <a:spLocks noChangeArrowheads="1"/>
          </p:cNvSpPr>
          <p:nvPr/>
        </p:nvSpPr>
        <p:spPr bwMode="auto">
          <a:xfrm>
            <a:off x="10287089" y="4841120"/>
            <a:ext cx="155937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 b="0" dirty="0" smtClean="0"/>
              <a:t>ARMv8-R</a:t>
            </a:r>
            <a:endParaRPr lang="en-GB" sz="1100" b="0" dirty="0"/>
          </a:p>
        </p:txBody>
      </p:sp>
      <p:sp>
        <p:nvSpPr>
          <p:cNvPr id="3" name="TextBox 2"/>
          <p:cNvSpPr txBox="1"/>
          <p:nvPr/>
        </p:nvSpPr>
        <p:spPr>
          <a:xfrm>
            <a:off x="10271103" y="6161223"/>
            <a:ext cx="1708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0" dirty="0" smtClean="0"/>
              <a:t>As of Dec 2013</a:t>
            </a:r>
            <a:endParaRPr lang="en-GB" sz="1100" b="0" dirty="0"/>
          </a:p>
        </p:txBody>
      </p:sp>
    </p:spTree>
    <p:extLst>
      <p:ext uri="{BB962C8B-B14F-4D97-AF65-F5344CB8AC3E}">
        <p14:creationId xmlns:p14="http://schemas.microsoft.com/office/powerpoint/2010/main" val="76450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ARM Cortex-M Series Family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9622318"/>
              </p:ext>
            </p:extLst>
          </p:nvPr>
        </p:nvGraphicFramePr>
        <p:xfrm>
          <a:off x="137532" y="1008063"/>
          <a:ext cx="11897365" cy="4921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093"/>
                <a:gridCol w="1303357"/>
                <a:gridCol w="1337211"/>
                <a:gridCol w="958589"/>
                <a:gridCol w="1144174"/>
                <a:gridCol w="1160520"/>
                <a:gridCol w="1111483"/>
                <a:gridCol w="1078792"/>
                <a:gridCol w="1258592"/>
                <a:gridCol w="1209554"/>
              </a:tblGrid>
              <a:tr h="906585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effectLst/>
                        </a:rPr>
                        <a:t>Processor </a:t>
                      </a:r>
                      <a:endParaRPr lang="en-GB" sz="1050" dirty="0"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ARM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Architecture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Core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Architecture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effectLst/>
                        </a:rPr>
                        <a:t>Thumb</a:t>
                      </a:r>
                      <a:r>
                        <a:rPr lang="en-GB" sz="1050" baseline="30000" dirty="0" smtClean="0">
                          <a:effectLst/>
                        </a:rPr>
                        <a:t>®</a:t>
                      </a:r>
                      <a:endParaRPr lang="en-GB" sz="1050" baseline="30000" dirty="0"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effectLst/>
                        </a:rPr>
                        <a:t>Thumb</a:t>
                      </a:r>
                      <a:r>
                        <a:rPr lang="en-GB" sz="1050" baseline="30000" dirty="0" smtClean="0">
                          <a:effectLst/>
                        </a:rPr>
                        <a:t>®</a:t>
                      </a:r>
                      <a:r>
                        <a:rPr lang="en-GB" sz="1050" dirty="0" smtClean="0">
                          <a:effectLst/>
                        </a:rPr>
                        <a:t>-</a:t>
                      </a:r>
                      <a:r>
                        <a:rPr lang="en-GB" sz="1050" dirty="0">
                          <a:effectLst/>
                        </a:rPr>
                        <a:t>2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Hardware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Multiply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Hardware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Divide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Saturated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Math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DSP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Extensions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Floating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Point</a:t>
                      </a:r>
                    </a:p>
                  </a:txBody>
                  <a:tcPr marL="121872" marR="121872" anchor="ctr"/>
                </a:tc>
              </a:tr>
              <a:tr h="9065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Cortex-M0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ARMv6-M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Von Neumann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Most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Subset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1 or 32 cycle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</a:tr>
              <a:tr h="9065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Cortex-M0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ARMv6-M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Von Neumann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Most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Subset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1 or 32 cycle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</a:tr>
              <a:tr h="9065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Cortex-M1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ARMv6-M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Von Neumann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Most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Subset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3 or 33 cycle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</a:tr>
              <a:tr h="64756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Cortex-M3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ARMv7-M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Harvard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Entire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Entire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1 cycle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</a:tr>
              <a:tr h="647561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Cortex-M4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ARMv7E-M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Harvard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Entire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Entire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1 cycle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Optional</a:t>
                      </a:r>
                    </a:p>
                  </a:txBody>
                  <a:tcPr marL="121872" marR="12187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77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Interim Template Confidential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388</TotalTime>
  <Words>1984</Words>
  <Application>Microsoft Office PowerPoint</Application>
  <PresentationFormat>Custom</PresentationFormat>
  <Paragraphs>503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ARM Interim Template Confidential</vt:lpstr>
      <vt:lpstr>The ARM Cortex-M0+ Processor Architecture Part-1</vt:lpstr>
      <vt:lpstr>Module Syllabus</vt:lpstr>
      <vt:lpstr>ARM Architectures and  Processors</vt:lpstr>
      <vt:lpstr>What is ARM Architecture</vt:lpstr>
      <vt:lpstr>ARM Processor Families</vt:lpstr>
      <vt:lpstr>Design an ARM-based SoC</vt:lpstr>
      <vt:lpstr>ARM Cortex-M Series</vt:lpstr>
      <vt:lpstr>ARM Processors vs. ARM Architectures  </vt:lpstr>
      <vt:lpstr>ARM Cortex-M Series Family</vt:lpstr>
      <vt:lpstr>ARM Cortex-M0+ Processor Overview</vt:lpstr>
      <vt:lpstr>Cortex-M0+ Processor Overview</vt:lpstr>
      <vt:lpstr>Cortex-M0+ Processor Features</vt:lpstr>
      <vt:lpstr>Cortex-M0+ Processor Features</vt:lpstr>
      <vt:lpstr>Cortex-M0+ Processor Features</vt:lpstr>
      <vt:lpstr>Cortex-M0+ Block Diagram</vt:lpstr>
      <vt:lpstr>Cortex-M0+ Block Diagram</vt:lpstr>
      <vt:lpstr>Cortex-M0+ Block Diagram</vt:lpstr>
      <vt:lpstr>Cortex-M0+ Block Diagram</vt:lpstr>
      <vt:lpstr>ARM Cortex-M0+ Processor Registers</vt:lpstr>
      <vt:lpstr>Cortex-M0+ Registers</vt:lpstr>
      <vt:lpstr>Cortex-M0+ Registers</vt:lpstr>
      <vt:lpstr>Cortex-M0+ Registers</vt:lpstr>
      <vt:lpstr>Cortex-M0+ Registers</vt:lpstr>
      <vt:lpstr>Cortex-M0+ Registers</vt:lpstr>
      <vt:lpstr>Cortex-M0+ Registers</vt:lpstr>
      <vt:lpstr>Cortex-M0+ Registers</vt:lpstr>
      <vt:lpstr>Cortex-M0+ Registers</vt:lpstr>
      <vt:lpstr>Useful Resources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Cottee Gillbe</dc:creator>
  <cp:lastModifiedBy>Domantas Cibas</cp:lastModifiedBy>
  <cp:revision>174</cp:revision>
  <dcterms:created xsi:type="dcterms:W3CDTF">2006-08-16T00:00:00Z</dcterms:created>
  <dcterms:modified xsi:type="dcterms:W3CDTF">2014-07-30T11:52:28Z</dcterms:modified>
</cp:coreProperties>
</file>